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hildren One" charset="1" panose="00000000000000000000"/>
      <p:regular r:id="rId17"/>
    </p:embeddedFont>
    <p:embeddedFont>
      <p:font typeface="Comic Relief" charset="1" panose="030F070203030202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07457" y="8008016"/>
            <a:ext cx="3356557" cy="1632126"/>
          </a:xfrm>
          <a:custGeom>
            <a:avLst/>
            <a:gdLst/>
            <a:ahLst/>
            <a:cxnLst/>
            <a:rect r="r" b="b" t="t" l="l"/>
            <a:pathLst>
              <a:path h="1632126" w="3356557">
                <a:moveTo>
                  <a:pt x="0" y="0"/>
                </a:moveTo>
                <a:lnTo>
                  <a:pt x="3356557" y="0"/>
                </a:lnTo>
                <a:lnTo>
                  <a:pt x="3356557" y="1632125"/>
                </a:lnTo>
                <a:lnTo>
                  <a:pt x="0" y="1632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86578" y="9685531"/>
            <a:ext cx="7315200" cy="658368"/>
          </a:xfrm>
          <a:custGeom>
            <a:avLst/>
            <a:gdLst/>
            <a:ahLst/>
            <a:cxnLst/>
            <a:rect r="r" b="b" t="t" l="l"/>
            <a:pathLst>
              <a:path h="658368" w="7315200">
                <a:moveTo>
                  <a:pt x="0" y="0"/>
                </a:moveTo>
                <a:lnTo>
                  <a:pt x="7315200" y="0"/>
                </a:lnTo>
                <a:lnTo>
                  <a:pt x="7315200" y="658368"/>
                </a:lnTo>
                <a:lnTo>
                  <a:pt x="0" y="65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97670" y="-11079"/>
            <a:ext cx="8904815" cy="6968443"/>
          </a:xfrm>
          <a:prstGeom prst="rect">
            <a:avLst/>
          </a:prstGeom>
        </p:spPr>
        <p:txBody>
          <a:bodyPr anchor="t" rtlCol="false" tIns="0" lIns="0" bIns="0" rIns="0">
            <a:spAutoFit/>
          </a:bodyPr>
          <a:lstStyle/>
          <a:p>
            <a:pPr algn="ctr">
              <a:lnSpc>
                <a:spcPts val="13866"/>
              </a:lnSpc>
            </a:pPr>
            <a:r>
              <a:rPr lang="en-US" sz="9904">
                <a:solidFill>
                  <a:srgbClr val="034093"/>
                </a:solidFill>
                <a:latin typeface="Children One"/>
                <a:ea typeface="Children One"/>
                <a:cs typeface="Children One"/>
                <a:sym typeface="Children One"/>
              </a:rPr>
              <a:t>ROLE OF Business ethics </a:t>
            </a:r>
          </a:p>
          <a:p>
            <a:pPr algn="ctr">
              <a:lnSpc>
                <a:spcPts val="13866"/>
              </a:lnSpc>
              <a:spcBef>
                <a:spcPct val="0"/>
              </a:spcBef>
            </a:pPr>
            <a:r>
              <a:rPr lang="en-US" sz="9904">
                <a:solidFill>
                  <a:srgbClr val="034093"/>
                </a:solidFill>
                <a:latin typeface="Children One"/>
                <a:ea typeface="Children One"/>
                <a:cs typeface="Children One"/>
                <a:sym typeface="Children One"/>
              </a:rPr>
              <a:t>in education Sector </a:t>
            </a:r>
          </a:p>
        </p:txBody>
      </p:sp>
      <p:sp>
        <p:nvSpPr>
          <p:cNvPr name="Freeform 6" id="6"/>
          <p:cNvSpPr/>
          <p:nvPr/>
        </p:nvSpPr>
        <p:spPr>
          <a:xfrm flipH="false" flipV="false" rot="-5868978">
            <a:off x="17428" y="-657905"/>
            <a:ext cx="1604417" cy="1980762"/>
          </a:xfrm>
          <a:custGeom>
            <a:avLst/>
            <a:gdLst/>
            <a:ahLst/>
            <a:cxnLst/>
            <a:rect r="r" b="b" t="t" l="l"/>
            <a:pathLst>
              <a:path h="1980762" w="1604417">
                <a:moveTo>
                  <a:pt x="0" y="0"/>
                </a:moveTo>
                <a:lnTo>
                  <a:pt x="1604418" y="0"/>
                </a:lnTo>
                <a:lnTo>
                  <a:pt x="1604418" y="1980762"/>
                </a:lnTo>
                <a:lnTo>
                  <a:pt x="0" y="19807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438398" y="1636062"/>
            <a:ext cx="7833992" cy="8004079"/>
          </a:xfrm>
          <a:custGeom>
            <a:avLst/>
            <a:gdLst/>
            <a:ahLst/>
            <a:cxnLst/>
            <a:rect r="r" b="b" t="t" l="l"/>
            <a:pathLst>
              <a:path h="8004079" w="7833992">
                <a:moveTo>
                  <a:pt x="0" y="0"/>
                </a:moveTo>
                <a:lnTo>
                  <a:pt x="7833993" y="0"/>
                </a:lnTo>
                <a:lnTo>
                  <a:pt x="7833993" y="8004079"/>
                </a:lnTo>
                <a:lnTo>
                  <a:pt x="0" y="80040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6062436" y="8631794"/>
            <a:ext cx="4620382" cy="1053737"/>
          </a:xfrm>
          <a:prstGeom prst="rect">
            <a:avLst/>
          </a:prstGeom>
        </p:spPr>
        <p:txBody>
          <a:bodyPr anchor="t" rtlCol="false" tIns="0" lIns="0" bIns="0" rIns="0">
            <a:spAutoFit/>
          </a:bodyPr>
          <a:lstStyle/>
          <a:p>
            <a:pPr algn="l">
              <a:lnSpc>
                <a:spcPts val="4299"/>
              </a:lnSpc>
            </a:pPr>
            <a:r>
              <a:rPr lang="en-US" sz="3071">
                <a:solidFill>
                  <a:srgbClr val="034093"/>
                </a:solidFill>
                <a:latin typeface="Children One"/>
                <a:ea typeface="Children One"/>
                <a:cs typeface="Children One"/>
                <a:sym typeface="Children One"/>
              </a:rPr>
              <a:t>by : </a:t>
            </a:r>
          </a:p>
          <a:p>
            <a:pPr algn="l">
              <a:lnSpc>
                <a:spcPts val="4299"/>
              </a:lnSpc>
              <a:spcBef>
                <a:spcPct val="0"/>
              </a:spcBef>
            </a:pPr>
            <a:r>
              <a:rPr lang="en-US" sz="3071">
                <a:solidFill>
                  <a:srgbClr val="034093"/>
                </a:solidFill>
                <a:latin typeface="Children One"/>
                <a:ea typeface="Children One"/>
                <a:cs typeface="Children One"/>
                <a:sym typeface="Children One"/>
              </a:rPr>
              <a:t>kushal DUTIA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35355" y="7352799"/>
            <a:ext cx="2934201" cy="2934201"/>
          </a:xfrm>
          <a:custGeom>
            <a:avLst/>
            <a:gdLst/>
            <a:ahLst/>
            <a:cxnLst/>
            <a:rect r="r" b="b" t="t" l="l"/>
            <a:pathLst>
              <a:path h="2934201" w="2934201">
                <a:moveTo>
                  <a:pt x="0" y="0"/>
                </a:moveTo>
                <a:lnTo>
                  <a:pt x="2934202" y="0"/>
                </a:lnTo>
                <a:lnTo>
                  <a:pt x="2934202" y="2934201"/>
                </a:lnTo>
                <a:lnTo>
                  <a:pt x="0" y="29342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21007" y="6996989"/>
            <a:ext cx="3344357" cy="3290011"/>
          </a:xfrm>
          <a:custGeom>
            <a:avLst/>
            <a:gdLst/>
            <a:ahLst/>
            <a:cxnLst/>
            <a:rect r="r" b="b" t="t" l="l"/>
            <a:pathLst>
              <a:path h="3290011" w="3344357">
                <a:moveTo>
                  <a:pt x="0" y="0"/>
                </a:moveTo>
                <a:lnTo>
                  <a:pt x="3344357" y="0"/>
                </a:lnTo>
                <a:lnTo>
                  <a:pt x="3344357" y="3290011"/>
                </a:lnTo>
                <a:lnTo>
                  <a:pt x="0" y="32900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843190" y="171191"/>
            <a:ext cx="5234998" cy="1057762"/>
          </a:xfrm>
          <a:prstGeom prst="rect">
            <a:avLst/>
          </a:prstGeom>
        </p:spPr>
        <p:txBody>
          <a:bodyPr anchor="t" rtlCol="false" tIns="0" lIns="0" bIns="0" rIns="0">
            <a:spAutoFit/>
          </a:bodyPr>
          <a:lstStyle/>
          <a:p>
            <a:pPr algn="l">
              <a:lnSpc>
                <a:spcPts val="7838"/>
              </a:lnSpc>
            </a:pPr>
            <a:r>
              <a:rPr lang="en-US" sz="8428">
                <a:solidFill>
                  <a:srgbClr val="034093"/>
                </a:solidFill>
                <a:latin typeface="Children One"/>
                <a:ea typeface="Children One"/>
                <a:cs typeface="Children One"/>
                <a:sym typeface="Children One"/>
              </a:rPr>
              <a:t>Conclusion :</a:t>
            </a:r>
          </a:p>
        </p:txBody>
      </p:sp>
      <p:sp>
        <p:nvSpPr>
          <p:cNvPr name="TextBox 6" id="6"/>
          <p:cNvSpPr txBox="true"/>
          <p:nvPr/>
        </p:nvSpPr>
        <p:spPr>
          <a:xfrm rot="0">
            <a:off x="1466703" y="2199658"/>
            <a:ext cx="16524253" cy="763238"/>
          </a:xfrm>
          <a:prstGeom prst="rect">
            <a:avLst/>
          </a:prstGeom>
        </p:spPr>
        <p:txBody>
          <a:bodyPr anchor="t" rtlCol="false" tIns="0" lIns="0" bIns="0" rIns="0">
            <a:spAutoFit/>
          </a:bodyPr>
          <a:lstStyle/>
          <a:p>
            <a:pPr algn="just" marL="475253" indent="-237627" lvl="1">
              <a:lnSpc>
                <a:spcPts val="3081"/>
              </a:lnSpc>
              <a:buFont typeface="Arial"/>
              <a:buChar char="•"/>
            </a:pPr>
            <a:r>
              <a:rPr lang="en-US" sz="2201">
                <a:solidFill>
                  <a:srgbClr val="034093"/>
                </a:solidFill>
                <a:latin typeface="Comic Relief"/>
                <a:ea typeface="Comic Relief"/>
                <a:cs typeface="Comic Relief"/>
                <a:sym typeface="Comic Relief"/>
              </a:rPr>
              <a:t>The University of Oxford exemplifies how a world-class institution can successfully integrate business ethics, CSR, and corporate governance into its operations.</a:t>
            </a:r>
          </a:p>
        </p:txBody>
      </p:sp>
      <p:sp>
        <p:nvSpPr>
          <p:cNvPr name="TextBox 7" id="7"/>
          <p:cNvSpPr txBox="true"/>
          <p:nvPr/>
        </p:nvSpPr>
        <p:spPr>
          <a:xfrm rot="0">
            <a:off x="1466703" y="4162986"/>
            <a:ext cx="16388897" cy="1153763"/>
          </a:xfrm>
          <a:prstGeom prst="rect">
            <a:avLst/>
          </a:prstGeom>
        </p:spPr>
        <p:txBody>
          <a:bodyPr anchor="t" rtlCol="false" tIns="0" lIns="0" bIns="0" rIns="0">
            <a:spAutoFit/>
          </a:bodyPr>
          <a:lstStyle/>
          <a:p>
            <a:pPr algn="just" marL="475253" indent="-237627" lvl="1">
              <a:lnSpc>
                <a:spcPts val="3081"/>
              </a:lnSpc>
              <a:buFont typeface="Arial"/>
              <a:buChar char="•"/>
            </a:pPr>
            <a:r>
              <a:rPr lang="en-US" sz="2201">
                <a:solidFill>
                  <a:srgbClr val="034093"/>
                </a:solidFill>
                <a:latin typeface="Comic Relief"/>
                <a:ea typeface="Comic Relief"/>
                <a:cs typeface="Comic Relief"/>
                <a:sym typeface="Comic Relief"/>
              </a:rPr>
              <a:t>Through its transparent admissions process, commitment to social responsibility, and strong governance structure, Oxford University has not only remained a leader in higher education but has also contributed positively to societal development on a global scale.</a:t>
            </a:r>
          </a:p>
        </p:txBody>
      </p:sp>
      <p:sp>
        <p:nvSpPr>
          <p:cNvPr name="TextBox 8" id="8"/>
          <p:cNvSpPr txBox="true"/>
          <p:nvPr/>
        </p:nvSpPr>
        <p:spPr>
          <a:xfrm rot="0">
            <a:off x="1466703" y="6402147"/>
            <a:ext cx="16298661" cy="763238"/>
          </a:xfrm>
          <a:prstGeom prst="rect">
            <a:avLst/>
          </a:prstGeom>
        </p:spPr>
        <p:txBody>
          <a:bodyPr anchor="t" rtlCol="false" tIns="0" lIns="0" bIns="0" rIns="0">
            <a:spAutoFit/>
          </a:bodyPr>
          <a:lstStyle/>
          <a:p>
            <a:pPr algn="just" marL="475253" indent="-237627" lvl="1">
              <a:lnSpc>
                <a:spcPts val="3081"/>
              </a:lnSpc>
              <a:buFont typeface="Arial"/>
              <a:buChar char="•"/>
            </a:pPr>
            <a:r>
              <a:rPr lang="en-US" sz="2201">
                <a:solidFill>
                  <a:srgbClr val="034093"/>
                </a:solidFill>
                <a:latin typeface="Comic Relief"/>
                <a:ea typeface="Comic Relief"/>
                <a:cs typeface="Comic Relief"/>
                <a:sym typeface="Comic Relief"/>
              </a:rPr>
              <a:t>Its proactive approach to addressing issues such as diversity, sustainability, and financial transparency has helped to reinforce its ethical practices, making it a model for educational institutions worldwide.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339405" y="3827642"/>
            <a:ext cx="15609189" cy="2715934"/>
          </a:xfrm>
          <a:prstGeom prst="rect">
            <a:avLst/>
          </a:prstGeom>
        </p:spPr>
        <p:txBody>
          <a:bodyPr anchor="t" rtlCol="false" tIns="0" lIns="0" bIns="0" rIns="0">
            <a:spAutoFit/>
          </a:bodyPr>
          <a:lstStyle/>
          <a:p>
            <a:pPr algn="ctr" marL="0" indent="0" lvl="0">
              <a:lnSpc>
                <a:spcPts val="19954"/>
              </a:lnSpc>
              <a:spcBef>
                <a:spcPct val="0"/>
              </a:spcBef>
            </a:pPr>
            <a:r>
              <a:rPr lang="en-US" sz="21456">
                <a:solidFill>
                  <a:srgbClr val="034093"/>
                </a:solidFill>
                <a:latin typeface="Children One"/>
                <a:ea typeface="Children One"/>
                <a:cs typeface="Children One"/>
                <a:sym typeface="Children On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6311984" y="5143500"/>
            <a:ext cx="546711" cy="667739"/>
          </a:xfrm>
          <a:custGeom>
            <a:avLst/>
            <a:gdLst/>
            <a:ahLst/>
            <a:cxnLst/>
            <a:rect r="r" b="b" t="t" l="l"/>
            <a:pathLst>
              <a:path h="667739" w="546711">
                <a:moveTo>
                  <a:pt x="0" y="0"/>
                </a:moveTo>
                <a:lnTo>
                  <a:pt x="546712" y="0"/>
                </a:lnTo>
                <a:lnTo>
                  <a:pt x="546712"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311984" y="6386029"/>
            <a:ext cx="546711" cy="667739"/>
          </a:xfrm>
          <a:custGeom>
            <a:avLst/>
            <a:gdLst/>
            <a:ahLst/>
            <a:cxnLst/>
            <a:rect r="r" b="b" t="t" l="l"/>
            <a:pathLst>
              <a:path h="667739" w="546711">
                <a:moveTo>
                  <a:pt x="0" y="0"/>
                </a:moveTo>
                <a:lnTo>
                  <a:pt x="546712" y="0"/>
                </a:lnTo>
                <a:lnTo>
                  <a:pt x="546712"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052571">
            <a:off x="12755161" y="-56347"/>
            <a:ext cx="1277643" cy="2170095"/>
          </a:xfrm>
          <a:custGeom>
            <a:avLst/>
            <a:gdLst/>
            <a:ahLst/>
            <a:cxnLst/>
            <a:rect r="r" b="b" t="t" l="l"/>
            <a:pathLst>
              <a:path h="2170095" w="1277643">
                <a:moveTo>
                  <a:pt x="0" y="0"/>
                </a:moveTo>
                <a:lnTo>
                  <a:pt x="1277644" y="0"/>
                </a:lnTo>
                <a:lnTo>
                  <a:pt x="1277644" y="2170094"/>
                </a:lnTo>
                <a:lnTo>
                  <a:pt x="0" y="21700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311984" y="7572001"/>
            <a:ext cx="546711" cy="667739"/>
          </a:xfrm>
          <a:custGeom>
            <a:avLst/>
            <a:gdLst/>
            <a:ahLst/>
            <a:cxnLst/>
            <a:rect r="r" b="b" t="t" l="l"/>
            <a:pathLst>
              <a:path h="667739" w="546711">
                <a:moveTo>
                  <a:pt x="0" y="0"/>
                </a:moveTo>
                <a:lnTo>
                  <a:pt x="546712" y="0"/>
                </a:lnTo>
                <a:lnTo>
                  <a:pt x="546712"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0" y="3935334"/>
            <a:ext cx="5124314" cy="6351666"/>
          </a:xfrm>
          <a:custGeom>
            <a:avLst/>
            <a:gdLst/>
            <a:ahLst/>
            <a:cxnLst/>
            <a:rect r="r" b="b" t="t" l="l"/>
            <a:pathLst>
              <a:path h="6351666" w="5124314">
                <a:moveTo>
                  <a:pt x="0" y="0"/>
                </a:moveTo>
                <a:lnTo>
                  <a:pt x="5124314" y="0"/>
                </a:lnTo>
                <a:lnTo>
                  <a:pt x="5124314" y="6351666"/>
                </a:lnTo>
                <a:lnTo>
                  <a:pt x="0" y="6351666"/>
                </a:lnTo>
                <a:lnTo>
                  <a:pt x="0" y="0"/>
                </a:lnTo>
                <a:close/>
              </a:path>
            </a:pathLst>
          </a:custGeom>
          <a:blipFill>
            <a:blip r:embed="rId7"/>
            <a:stretch>
              <a:fillRect l="0" t="-2302" r="0" b="-2302"/>
            </a:stretch>
          </a:blipFill>
        </p:spPr>
      </p:sp>
      <p:sp>
        <p:nvSpPr>
          <p:cNvPr name="Freeform 8" id="8"/>
          <p:cNvSpPr/>
          <p:nvPr/>
        </p:nvSpPr>
        <p:spPr>
          <a:xfrm flipH="false" flipV="false" rot="0">
            <a:off x="15498146" y="0"/>
            <a:ext cx="2789854" cy="4826056"/>
          </a:xfrm>
          <a:custGeom>
            <a:avLst/>
            <a:gdLst/>
            <a:ahLst/>
            <a:cxnLst/>
            <a:rect r="r" b="b" t="t" l="l"/>
            <a:pathLst>
              <a:path h="4826056" w="2789854">
                <a:moveTo>
                  <a:pt x="0" y="0"/>
                </a:moveTo>
                <a:lnTo>
                  <a:pt x="2789854" y="0"/>
                </a:lnTo>
                <a:lnTo>
                  <a:pt x="2789854" y="4826056"/>
                </a:lnTo>
                <a:lnTo>
                  <a:pt x="0" y="4826056"/>
                </a:lnTo>
                <a:lnTo>
                  <a:pt x="0" y="0"/>
                </a:lnTo>
                <a:close/>
              </a:path>
            </a:pathLst>
          </a:custGeom>
          <a:blipFill>
            <a:blip r:embed="rId8"/>
            <a:stretch>
              <a:fillRect l="0" t="-1385" r="0" b="-1385"/>
            </a:stretch>
          </a:blipFill>
        </p:spPr>
      </p:sp>
      <p:sp>
        <p:nvSpPr>
          <p:cNvPr name="Freeform 9" id="9"/>
          <p:cNvSpPr/>
          <p:nvPr/>
        </p:nvSpPr>
        <p:spPr>
          <a:xfrm flipH="false" flipV="false" rot="-24000">
            <a:off x="-13689" y="-13689"/>
            <a:ext cx="3962712" cy="3962712"/>
          </a:xfrm>
          <a:custGeom>
            <a:avLst/>
            <a:gdLst/>
            <a:ahLst/>
            <a:cxnLst/>
            <a:rect r="r" b="b" t="t" l="l"/>
            <a:pathLst>
              <a:path h="3962712" w="3962712">
                <a:moveTo>
                  <a:pt x="27474" y="0"/>
                </a:moveTo>
                <a:lnTo>
                  <a:pt x="3962712" y="27474"/>
                </a:lnTo>
                <a:lnTo>
                  <a:pt x="3935238" y="3962712"/>
                </a:lnTo>
                <a:lnTo>
                  <a:pt x="0" y="3935238"/>
                </a:lnTo>
                <a:lnTo>
                  <a:pt x="27474" y="0"/>
                </a:lnTo>
                <a:close/>
              </a:path>
            </a:pathLst>
          </a:custGeom>
          <a:blipFill>
            <a:blip r:embed="rId9"/>
            <a:stretch>
              <a:fillRect l="-11935" t="-12514" r="-13184" b="-12606"/>
            </a:stretch>
          </a:blipFill>
        </p:spPr>
      </p:sp>
      <p:sp>
        <p:nvSpPr>
          <p:cNvPr name="TextBox 10" id="10"/>
          <p:cNvSpPr txBox="true"/>
          <p:nvPr/>
        </p:nvSpPr>
        <p:spPr>
          <a:xfrm rot="0">
            <a:off x="6311984" y="219075"/>
            <a:ext cx="7346438" cy="1060546"/>
          </a:xfrm>
          <a:prstGeom prst="rect">
            <a:avLst/>
          </a:prstGeom>
        </p:spPr>
        <p:txBody>
          <a:bodyPr anchor="t" rtlCol="false" tIns="0" lIns="0" bIns="0" rIns="0">
            <a:spAutoFit/>
          </a:bodyPr>
          <a:lstStyle/>
          <a:p>
            <a:pPr algn="l" marL="0" indent="0" lvl="0">
              <a:lnSpc>
                <a:spcPts val="7838"/>
              </a:lnSpc>
              <a:spcBef>
                <a:spcPct val="0"/>
              </a:spcBef>
            </a:pPr>
            <a:r>
              <a:rPr lang="en-US" sz="8428">
                <a:solidFill>
                  <a:srgbClr val="034093"/>
                </a:solidFill>
                <a:latin typeface="Children One"/>
                <a:ea typeface="Children One"/>
                <a:cs typeface="Children One"/>
                <a:sym typeface="Children One"/>
              </a:rPr>
              <a:t>Case study :</a:t>
            </a:r>
          </a:p>
        </p:txBody>
      </p:sp>
      <p:sp>
        <p:nvSpPr>
          <p:cNvPr name="TextBox 11" id="11"/>
          <p:cNvSpPr txBox="true"/>
          <p:nvPr/>
        </p:nvSpPr>
        <p:spPr>
          <a:xfrm rot="0">
            <a:off x="7262290" y="4921306"/>
            <a:ext cx="10284766" cy="1153763"/>
          </a:xfrm>
          <a:prstGeom prst="rect">
            <a:avLst/>
          </a:prstGeom>
        </p:spPr>
        <p:txBody>
          <a:bodyPr anchor="t" rtlCol="false" tIns="0" lIns="0" bIns="0" rIns="0">
            <a:spAutoFit/>
          </a:bodyPr>
          <a:lstStyle/>
          <a:p>
            <a:pPr algn="just">
              <a:lnSpc>
                <a:spcPts val="3081"/>
              </a:lnSpc>
              <a:spcBef>
                <a:spcPct val="0"/>
              </a:spcBef>
            </a:pPr>
            <a:r>
              <a:rPr lang="en-US" sz="2201">
                <a:solidFill>
                  <a:srgbClr val="034093"/>
                </a:solidFill>
                <a:latin typeface="Comic Relief"/>
                <a:ea typeface="Comic Relief"/>
                <a:cs typeface="Comic Relief"/>
                <a:sym typeface="Comic Relief"/>
              </a:rPr>
              <a:t>The University of Oxford is one of the oldest and most prestigious universities in the world, known worldwide its academic excellence and global influence.</a:t>
            </a:r>
          </a:p>
        </p:txBody>
      </p:sp>
      <p:sp>
        <p:nvSpPr>
          <p:cNvPr name="TextBox 12" id="12"/>
          <p:cNvSpPr txBox="true"/>
          <p:nvPr/>
        </p:nvSpPr>
        <p:spPr>
          <a:xfrm rot="0">
            <a:off x="4210442" y="2338941"/>
            <a:ext cx="11174803" cy="1090845"/>
          </a:xfrm>
          <a:prstGeom prst="rect">
            <a:avLst/>
          </a:prstGeom>
        </p:spPr>
        <p:txBody>
          <a:bodyPr anchor="t" rtlCol="false" tIns="0" lIns="0" bIns="0" rIns="0">
            <a:spAutoFit/>
          </a:bodyPr>
          <a:lstStyle/>
          <a:p>
            <a:pPr algn="ctr" marL="0" indent="0" lvl="0">
              <a:lnSpc>
                <a:spcPts val="8024"/>
              </a:lnSpc>
              <a:spcBef>
                <a:spcPct val="0"/>
              </a:spcBef>
            </a:pPr>
            <a:r>
              <a:rPr lang="en-US" sz="8628">
                <a:solidFill>
                  <a:srgbClr val="034093"/>
                </a:solidFill>
                <a:latin typeface="Children One"/>
                <a:ea typeface="Children One"/>
                <a:cs typeface="Children One"/>
                <a:sym typeface="Children One"/>
              </a:rPr>
              <a:t> university of oxford</a:t>
            </a:r>
          </a:p>
        </p:txBody>
      </p:sp>
      <p:sp>
        <p:nvSpPr>
          <p:cNvPr name="TextBox 13" id="13"/>
          <p:cNvSpPr txBox="true"/>
          <p:nvPr/>
        </p:nvSpPr>
        <p:spPr>
          <a:xfrm rot="0">
            <a:off x="7262290" y="8544664"/>
            <a:ext cx="10284766" cy="1153763"/>
          </a:xfrm>
          <a:prstGeom prst="rect">
            <a:avLst/>
          </a:prstGeom>
        </p:spPr>
        <p:txBody>
          <a:bodyPr anchor="t" rtlCol="false" tIns="0" lIns="0" bIns="0" rIns="0">
            <a:spAutoFit/>
          </a:bodyPr>
          <a:lstStyle/>
          <a:p>
            <a:pPr algn="just">
              <a:lnSpc>
                <a:spcPts val="3081"/>
              </a:lnSpc>
              <a:spcBef>
                <a:spcPct val="0"/>
              </a:spcBef>
            </a:pPr>
            <a:r>
              <a:rPr lang="en-US" sz="2201">
                <a:solidFill>
                  <a:srgbClr val="034093"/>
                </a:solidFill>
                <a:latin typeface="Comic Relief"/>
                <a:ea typeface="Comic Relief"/>
                <a:cs typeface="Comic Relief"/>
                <a:sym typeface="Comic Relief"/>
              </a:rPr>
              <a:t>Over the years, the university has faced challenges due to its scale and global reach but has developed innovative solutions to address these challenges in the areas of business ethics, CSR, and governance.</a:t>
            </a:r>
          </a:p>
        </p:txBody>
      </p:sp>
      <p:sp>
        <p:nvSpPr>
          <p:cNvPr name="TextBox 14" id="14"/>
          <p:cNvSpPr txBox="true"/>
          <p:nvPr/>
        </p:nvSpPr>
        <p:spPr>
          <a:xfrm rot="0">
            <a:off x="7262290" y="6347929"/>
            <a:ext cx="10284766" cy="763238"/>
          </a:xfrm>
          <a:prstGeom prst="rect">
            <a:avLst/>
          </a:prstGeom>
        </p:spPr>
        <p:txBody>
          <a:bodyPr anchor="t" rtlCol="false" tIns="0" lIns="0" bIns="0" rIns="0">
            <a:spAutoFit/>
          </a:bodyPr>
          <a:lstStyle/>
          <a:p>
            <a:pPr algn="just">
              <a:lnSpc>
                <a:spcPts val="3081"/>
              </a:lnSpc>
              <a:spcBef>
                <a:spcPct val="0"/>
              </a:spcBef>
            </a:pPr>
            <a:r>
              <a:rPr lang="en-US" sz="2201">
                <a:solidFill>
                  <a:srgbClr val="034093"/>
                </a:solidFill>
                <a:latin typeface="Comic Relief"/>
                <a:ea typeface="Comic Relief"/>
                <a:cs typeface="Comic Relief"/>
                <a:sym typeface="Comic Relief"/>
              </a:rPr>
              <a:t>Oxford University consists of 39 autonomous colleges, each with its own admissions process and community.</a:t>
            </a:r>
          </a:p>
        </p:txBody>
      </p:sp>
      <p:sp>
        <p:nvSpPr>
          <p:cNvPr name="TextBox 15" id="15"/>
          <p:cNvSpPr txBox="true"/>
          <p:nvPr/>
        </p:nvSpPr>
        <p:spPr>
          <a:xfrm rot="0">
            <a:off x="7262290" y="7505201"/>
            <a:ext cx="10284766" cy="763238"/>
          </a:xfrm>
          <a:prstGeom prst="rect">
            <a:avLst/>
          </a:prstGeom>
        </p:spPr>
        <p:txBody>
          <a:bodyPr anchor="t" rtlCol="false" tIns="0" lIns="0" bIns="0" rIns="0">
            <a:spAutoFit/>
          </a:bodyPr>
          <a:lstStyle/>
          <a:p>
            <a:pPr algn="just">
              <a:lnSpc>
                <a:spcPts val="3081"/>
              </a:lnSpc>
              <a:spcBef>
                <a:spcPct val="0"/>
              </a:spcBef>
            </a:pPr>
            <a:r>
              <a:rPr lang="en-US" sz="2201">
                <a:solidFill>
                  <a:srgbClr val="034093"/>
                </a:solidFill>
                <a:latin typeface="Comic Relief"/>
                <a:ea typeface="Comic Relief"/>
                <a:cs typeface="Comic Relief"/>
                <a:sym typeface="Comic Relief"/>
              </a:rPr>
              <a:t>Some of its most famous alumni include Stephen Hawking, Bill Clinton , Indira Gandhi etc</a:t>
            </a:r>
          </a:p>
        </p:txBody>
      </p:sp>
      <p:sp>
        <p:nvSpPr>
          <p:cNvPr name="Freeform 16" id="16"/>
          <p:cNvSpPr/>
          <p:nvPr/>
        </p:nvSpPr>
        <p:spPr>
          <a:xfrm flipH="false" flipV="false" rot="0">
            <a:off x="6311984" y="8806726"/>
            <a:ext cx="546711" cy="667739"/>
          </a:xfrm>
          <a:custGeom>
            <a:avLst/>
            <a:gdLst/>
            <a:ahLst/>
            <a:cxnLst/>
            <a:rect r="r" b="b" t="t" l="l"/>
            <a:pathLst>
              <a:path h="667739" w="546711">
                <a:moveTo>
                  <a:pt x="0" y="0"/>
                </a:moveTo>
                <a:lnTo>
                  <a:pt x="546712" y="0"/>
                </a:lnTo>
                <a:lnTo>
                  <a:pt x="546712"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4216921" y="90237"/>
            <a:ext cx="3930471" cy="3119812"/>
          </a:xfrm>
          <a:custGeom>
            <a:avLst/>
            <a:gdLst/>
            <a:ahLst/>
            <a:cxnLst/>
            <a:rect r="r" b="b" t="t" l="l"/>
            <a:pathLst>
              <a:path h="3119812" w="3930471">
                <a:moveTo>
                  <a:pt x="0" y="0"/>
                </a:moveTo>
                <a:lnTo>
                  <a:pt x="3930472" y="0"/>
                </a:lnTo>
                <a:lnTo>
                  <a:pt x="3930472" y="3119812"/>
                </a:lnTo>
                <a:lnTo>
                  <a:pt x="0" y="31198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7836" y="4959735"/>
            <a:ext cx="4791588" cy="5721299"/>
          </a:xfrm>
          <a:custGeom>
            <a:avLst/>
            <a:gdLst/>
            <a:ahLst/>
            <a:cxnLst/>
            <a:rect r="r" b="b" t="t" l="l"/>
            <a:pathLst>
              <a:path h="5721299" w="4791588">
                <a:moveTo>
                  <a:pt x="0" y="0"/>
                </a:moveTo>
                <a:lnTo>
                  <a:pt x="4791588" y="0"/>
                </a:lnTo>
                <a:lnTo>
                  <a:pt x="4791588" y="5721299"/>
                </a:lnTo>
                <a:lnTo>
                  <a:pt x="0" y="5721299"/>
                </a:lnTo>
                <a:lnTo>
                  <a:pt x="0" y="0"/>
                </a:lnTo>
                <a:close/>
              </a:path>
            </a:pathLst>
          </a:custGeom>
          <a:blipFill>
            <a:blip r:embed="rId5"/>
            <a:stretch>
              <a:fillRect l="0" t="0" r="0" b="0"/>
            </a:stretch>
          </a:blipFill>
        </p:spPr>
      </p:sp>
      <p:sp>
        <p:nvSpPr>
          <p:cNvPr name="Freeform 5" id="5"/>
          <p:cNvSpPr/>
          <p:nvPr/>
        </p:nvSpPr>
        <p:spPr>
          <a:xfrm flipH="false" flipV="false" rot="0">
            <a:off x="15033567" y="6207125"/>
            <a:ext cx="3254433" cy="4114800"/>
          </a:xfrm>
          <a:custGeom>
            <a:avLst/>
            <a:gdLst/>
            <a:ahLst/>
            <a:cxnLst/>
            <a:rect r="r" b="b" t="t" l="l"/>
            <a:pathLst>
              <a:path h="4114800" w="3254433">
                <a:moveTo>
                  <a:pt x="0" y="0"/>
                </a:moveTo>
                <a:lnTo>
                  <a:pt x="3254433" y="0"/>
                </a:lnTo>
                <a:lnTo>
                  <a:pt x="325443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163753">
            <a:off x="382718" y="-148234"/>
            <a:ext cx="4791588" cy="2353868"/>
          </a:xfrm>
          <a:custGeom>
            <a:avLst/>
            <a:gdLst/>
            <a:ahLst/>
            <a:cxnLst/>
            <a:rect r="r" b="b" t="t" l="l"/>
            <a:pathLst>
              <a:path h="2353868" w="4791588">
                <a:moveTo>
                  <a:pt x="0" y="0"/>
                </a:moveTo>
                <a:lnTo>
                  <a:pt x="4791588" y="0"/>
                </a:lnTo>
                <a:lnTo>
                  <a:pt x="4791588" y="2353868"/>
                </a:lnTo>
                <a:lnTo>
                  <a:pt x="0" y="23538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528596" y="2944723"/>
            <a:ext cx="7255746" cy="1749223"/>
          </a:xfrm>
          <a:prstGeom prst="rect">
            <a:avLst/>
          </a:prstGeom>
        </p:spPr>
        <p:txBody>
          <a:bodyPr anchor="t" rtlCol="false" tIns="0" lIns="0" bIns="0" rIns="0">
            <a:spAutoFit/>
          </a:bodyPr>
          <a:lstStyle/>
          <a:p>
            <a:pPr algn="ctr">
              <a:lnSpc>
                <a:spcPts val="6668"/>
              </a:lnSpc>
            </a:pPr>
            <a:r>
              <a:rPr lang="en-US" sz="7170">
                <a:solidFill>
                  <a:srgbClr val="034093"/>
                </a:solidFill>
                <a:latin typeface="Children One"/>
                <a:ea typeface="Children One"/>
                <a:cs typeface="Children One"/>
                <a:sym typeface="Children One"/>
              </a:rPr>
              <a:t>WHAT IS </a:t>
            </a:r>
          </a:p>
          <a:p>
            <a:pPr algn="ctr">
              <a:lnSpc>
                <a:spcPts val="6668"/>
              </a:lnSpc>
            </a:pPr>
            <a:r>
              <a:rPr lang="en-US" sz="7170">
                <a:solidFill>
                  <a:srgbClr val="034093"/>
                </a:solidFill>
                <a:latin typeface="Children One"/>
                <a:ea typeface="Children One"/>
                <a:cs typeface="Children One"/>
                <a:sym typeface="Children One"/>
              </a:rPr>
              <a:t>BUSINESS Ethics ?</a:t>
            </a:r>
          </a:p>
        </p:txBody>
      </p:sp>
      <p:sp>
        <p:nvSpPr>
          <p:cNvPr name="TextBox 8" id="8"/>
          <p:cNvSpPr txBox="true"/>
          <p:nvPr/>
        </p:nvSpPr>
        <p:spPr>
          <a:xfrm rot="0">
            <a:off x="6528596" y="5105400"/>
            <a:ext cx="9114983" cy="2165350"/>
          </a:xfrm>
          <a:prstGeom prst="rect">
            <a:avLst/>
          </a:prstGeom>
        </p:spPr>
        <p:txBody>
          <a:bodyPr anchor="t" rtlCol="false" tIns="0" lIns="0" bIns="0" rIns="0">
            <a:spAutoFit/>
          </a:bodyPr>
          <a:lstStyle/>
          <a:p>
            <a:pPr algn="ctr">
              <a:lnSpc>
                <a:spcPts val="3499"/>
              </a:lnSpc>
              <a:spcBef>
                <a:spcPct val="0"/>
              </a:spcBef>
            </a:pPr>
            <a:r>
              <a:rPr lang="en-US" sz="2499">
                <a:solidFill>
                  <a:srgbClr val="034093"/>
                </a:solidFill>
                <a:latin typeface="Comic Relief"/>
                <a:ea typeface="Comic Relief"/>
                <a:cs typeface="Comic Relief"/>
                <a:sym typeface="Comic Relief"/>
              </a:rPr>
              <a:t>Business ethics in education refers to the moral principles that guide the behavior of educational institutions. It involves ensuring that these institutions operate fairly and with integrity, treating students, faculty, staff, and stakeholders with respect.</a:t>
            </a:r>
          </a:p>
        </p:txBody>
      </p:sp>
      <p:sp>
        <p:nvSpPr>
          <p:cNvPr name="Freeform 9" id="9"/>
          <p:cNvSpPr/>
          <p:nvPr/>
        </p:nvSpPr>
        <p:spPr>
          <a:xfrm flipH="false" flipV="false" rot="0">
            <a:off x="6528596" y="7718425"/>
            <a:ext cx="8504971" cy="932003"/>
          </a:xfrm>
          <a:custGeom>
            <a:avLst/>
            <a:gdLst/>
            <a:ahLst/>
            <a:cxnLst/>
            <a:rect r="r" b="b" t="t" l="l"/>
            <a:pathLst>
              <a:path h="932003" w="8504971">
                <a:moveTo>
                  <a:pt x="0" y="0"/>
                </a:moveTo>
                <a:lnTo>
                  <a:pt x="8504971" y="0"/>
                </a:lnTo>
                <a:lnTo>
                  <a:pt x="8504971" y="932003"/>
                </a:lnTo>
                <a:lnTo>
                  <a:pt x="0" y="9320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84780" y="2106293"/>
            <a:ext cx="546711" cy="667739"/>
          </a:xfrm>
          <a:custGeom>
            <a:avLst/>
            <a:gdLst/>
            <a:ahLst/>
            <a:cxnLst/>
            <a:rect r="r" b="b" t="t" l="l"/>
            <a:pathLst>
              <a:path h="667739" w="546711">
                <a:moveTo>
                  <a:pt x="0" y="0"/>
                </a:moveTo>
                <a:lnTo>
                  <a:pt x="546711" y="0"/>
                </a:lnTo>
                <a:lnTo>
                  <a:pt x="546711" y="667740"/>
                </a:lnTo>
                <a:lnTo>
                  <a:pt x="0" y="6677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44598" y="4156395"/>
            <a:ext cx="546711" cy="667739"/>
          </a:xfrm>
          <a:custGeom>
            <a:avLst/>
            <a:gdLst/>
            <a:ahLst/>
            <a:cxnLst/>
            <a:rect r="r" b="b" t="t" l="l"/>
            <a:pathLst>
              <a:path h="667739" w="546711">
                <a:moveTo>
                  <a:pt x="0" y="0"/>
                </a:moveTo>
                <a:lnTo>
                  <a:pt x="546711" y="0"/>
                </a:lnTo>
                <a:lnTo>
                  <a:pt x="546711" y="667740"/>
                </a:lnTo>
                <a:lnTo>
                  <a:pt x="0" y="6677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4780" y="5755474"/>
            <a:ext cx="546711" cy="667739"/>
          </a:xfrm>
          <a:custGeom>
            <a:avLst/>
            <a:gdLst/>
            <a:ahLst/>
            <a:cxnLst/>
            <a:rect r="r" b="b" t="t" l="l"/>
            <a:pathLst>
              <a:path h="667739" w="546711">
                <a:moveTo>
                  <a:pt x="0" y="0"/>
                </a:moveTo>
                <a:lnTo>
                  <a:pt x="546711" y="0"/>
                </a:lnTo>
                <a:lnTo>
                  <a:pt x="546711"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36216" y="6518463"/>
            <a:ext cx="14114015" cy="1054100"/>
          </a:xfrm>
          <a:prstGeom prst="rect">
            <a:avLst/>
          </a:prstGeom>
        </p:spPr>
        <p:txBody>
          <a:bodyPr anchor="t" rtlCol="false" tIns="0" lIns="0" bIns="0" rIns="0">
            <a:spAutoFit/>
          </a:bodyPr>
          <a:lstStyle/>
          <a:p>
            <a:pPr algn="just">
              <a:lnSpc>
                <a:spcPts val="2800"/>
              </a:lnSpc>
              <a:spcBef>
                <a:spcPct val="0"/>
              </a:spcBef>
            </a:pPr>
            <a:r>
              <a:rPr lang="en-US" sz="2000">
                <a:solidFill>
                  <a:srgbClr val="034093"/>
                </a:solidFill>
                <a:latin typeface="Comic Relief"/>
                <a:ea typeface="Comic Relief"/>
                <a:cs typeface="Comic Relief"/>
                <a:sym typeface="Comic Relief"/>
              </a:rPr>
              <a:t>Oxford has a clear stance against plagiarism, cheating, and other forms of academic dishonesty. Students are educated about the importance of academic integrity, and violations are dealt with according to strict university policies.</a:t>
            </a:r>
          </a:p>
        </p:txBody>
      </p:sp>
      <p:sp>
        <p:nvSpPr>
          <p:cNvPr name="Freeform 7" id="7"/>
          <p:cNvSpPr/>
          <p:nvPr/>
        </p:nvSpPr>
        <p:spPr>
          <a:xfrm flipH="false" flipV="false" rot="0">
            <a:off x="7744598" y="7541068"/>
            <a:ext cx="546711" cy="667739"/>
          </a:xfrm>
          <a:custGeom>
            <a:avLst/>
            <a:gdLst/>
            <a:ahLst/>
            <a:cxnLst/>
            <a:rect r="r" b="b" t="t" l="l"/>
            <a:pathLst>
              <a:path h="667739" w="546711">
                <a:moveTo>
                  <a:pt x="0" y="0"/>
                </a:moveTo>
                <a:lnTo>
                  <a:pt x="546711" y="0"/>
                </a:lnTo>
                <a:lnTo>
                  <a:pt x="546711"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4780" y="8141143"/>
            <a:ext cx="546711" cy="667739"/>
          </a:xfrm>
          <a:custGeom>
            <a:avLst/>
            <a:gdLst/>
            <a:ahLst/>
            <a:cxnLst/>
            <a:rect r="r" b="b" t="t" l="l"/>
            <a:pathLst>
              <a:path h="667739" w="546711">
                <a:moveTo>
                  <a:pt x="0" y="0"/>
                </a:moveTo>
                <a:lnTo>
                  <a:pt x="546711" y="0"/>
                </a:lnTo>
                <a:lnTo>
                  <a:pt x="546711"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804300" y="12319"/>
            <a:ext cx="4349233" cy="4338360"/>
          </a:xfrm>
          <a:custGeom>
            <a:avLst/>
            <a:gdLst/>
            <a:ahLst/>
            <a:cxnLst/>
            <a:rect r="r" b="b" t="t" l="l"/>
            <a:pathLst>
              <a:path h="4338360" w="4349233">
                <a:moveTo>
                  <a:pt x="0" y="0"/>
                </a:moveTo>
                <a:lnTo>
                  <a:pt x="4349233" y="0"/>
                </a:lnTo>
                <a:lnTo>
                  <a:pt x="4349233" y="4338360"/>
                </a:lnTo>
                <a:lnTo>
                  <a:pt x="0" y="4338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631491" y="112665"/>
            <a:ext cx="9621243" cy="2051146"/>
          </a:xfrm>
          <a:prstGeom prst="rect">
            <a:avLst/>
          </a:prstGeom>
        </p:spPr>
        <p:txBody>
          <a:bodyPr anchor="t" rtlCol="false" tIns="0" lIns="0" bIns="0" rIns="0">
            <a:spAutoFit/>
          </a:bodyPr>
          <a:lstStyle/>
          <a:p>
            <a:pPr algn="l" marL="0" indent="0" lvl="0">
              <a:lnSpc>
                <a:spcPts val="7838"/>
              </a:lnSpc>
              <a:spcBef>
                <a:spcPct val="0"/>
              </a:spcBef>
            </a:pPr>
            <a:r>
              <a:rPr lang="en-US" sz="8428">
                <a:solidFill>
                  <a:srgbClr val="034093"/>
                </a:solidFill>
                <a:latin typeface="Children One"/>
                <a:ea typeface="Children One"/>
                <a:cs typeface="Children One"/>
                <a:sym typeface="Children One"/>
              </a:rPr>
              <a:t>Business Ethics at the University of Oxford :</a:t>
            </a:r>
          </a:p>
        </p:txBody>
      </p:sp>
      <p:sp>
        <p:nvSpPr>
          <p:cNvPr name="TextBox 11" id="11"/>
          <p:cNvSpPr txBox="true"/>
          <p:nvPr/>
        </p:nvSpPr>
        <p:spPr>
          <a:xfrm rot="0">
            <a:off x="8471783" y="4900335"/>
            <a:ext cx="9572094" cy="1054100"/>
          </a:xfrm>
          <a:prstGeom prst="rect">
            <a:avLst/>
          </a:prstGeom>
        </p:spPr>
        <p:txBody>
          <a:bodyPr anchor="t" rtlCol="false" tIns="0" lIns="0" bIns="0" rIns="0">
            <a:spAutoFit/>
          </a:bodyPr>
          <a:lstStyle/>
          <a:p>
            <a:pPr algn="just">
              <a:lnSpc>
                <a:spcPts val="2800"/>
              </a:lnSpc>
              <a:spcBef>
                <a:spcPct val="0"/>
              </a:spcBef>
            </a:pPr>
            <a:r>
              <a:rPr lang="en-US" sz="2000">
                <a:solidFill>
                  <a:srgbClr val="034093"/>
                </a:solidFill>
                <a:latin typeface="Comic Relief"/>
                <a:ea typeface="Comic Relief"/>
                <a:cs typeface="Comic Relief"/>
                <a:sym typeface="Comic Relief"/>
              </a:rPr>
              <a:t>To address the diversity gap in its student body, Oxford runs outreach initiatives,particularly targeting underrepresented groups, ensuring fairness and access to higher education.</a:t>
            </a:r>
          </a:p>
        </p:txBody>
      </p:sp>
      <p:sp>
        <p:nvSpPr>
          <p:cNvPr name="TextBox 12" id="12"/>
          <p:cNvSpPr txBox="true"/>
          <p:nvPr/>
        </p:nvSpPr>
        <p:spPr>
          <a:xfrm rot="0">
            <a:off x="7471242" y="4293529"/>
            <a:ext cx="6184175" cy="530606"/>
          </a:xfrm>
          <a:prstGeom prst="rect">
            <a:avLst/>
          </a:prstGeom>
        </p:spPr>
        <p:txBody>
          <a:bodyPr anchor="t" rtlCol="false" tIns="0" lIns="0" bIns="0" rIns="0">
            <a:spAutoFit/>
          </a:bodyPr>
          <a:lstStyle/>
          <a:p>
            <a:pPr algn="ctr">
              <a:lnSpc>
                <a:spcPts val="4354"/>
              </a:lnSpc>
              <a:spcBef>
                <a:spcPct val="0"/>
              </a:spcBef>
            </a:pPr>
            <a:r>
              <a:rPr lang="en-US" sz="3110" u="sng">
                <a:solidFill>
                  <a:srgbClr val="034093"/>
                </a:solidFill>
                <a:latin typeface="Children One"/>
                <a:ea typeface="Children One"/>
                <a:cs typeface="Children One"/>
                <a:sym typeface="Children One"/>
              </a:rPr>
              <a:t>Outreach Programs</a:t>
            </a:r>
            <a:r>
              <a:rPr lang="en-US" sz="3110">
                <a:solidFill>
                  <a:srgbClr val="034093"/>
                </a:solidFill>
                <a:latin typeface="Children One"/>
                <a:ea typeface="Children One"/>
                <a:cs typeface="Children One"/>
                <a:sym typeface="Children One"/>
              </a:rPr>
              <a:t> :</a:t>
            </a:r>
          </a:p>
        </p:txBody>
      </p:sp>
      <p:sp>
        <p:nvSpPr>
          <p:cNvPr name="TextBox 13" id="13"/>
          <p:cNvSpPr txBox="true"/>
          <p:nvPr/>
        </p:nvSpPr>
        <p:spPr>
          <a:xfrm rot="0">
            <a:off x="631491" y="2993108"/>
            <a:ext cx="8957816" cy="1054100"/>
          </a:xfrm>
          <a:prstGeom prst="rect">
            <a:avLst/>
          </a:prstGeom>
        </p:spPr>
        <p:txBody>
          <a:bodyPr anchor="t" rtlCol="false" tIns="0" lIns="0" bIns="0" rIns="0">
            <a:spAutoFit/>
          </a:bodyPr>
          <a:lstStyle/>
          <a:p>
            <a:pPr algn="just">
              <a:lnSpc>
                <a:spcPts val="2800"/>
              </a:lnSpc>
              <a:spcBef>
                <a:spcPct val="0"/>
              </a:spcBef>
            </a:pPr>
            <a:r>
              <a:rPr lang="en-US" sz="2000">
                <a:solidFill>
                  <a:srgbClr val="034093"/>
                </a:solidFill>
                <a:latin typeface="Comic Relief"/>
                <a:ea typeface="Comic Relief"/>
                <a:cs typeface="Comic Relief"/>
                <a:sym typeface="Comic Relief"/>
              </a:rPr>
              <a:t>Oxford follows a rigorous, transparent, and merit-based selection process for its admissions, which aims to give equal opportunities to all applicants, irrespective of their social or economic background.</a:t>
            </a:r>
          </a:p>
        </p:txBody>
      </p:sp>
      <p:sp>
        <p:nvSpPr>
          <p:cNvPr name="TextBox 14" id="14"/>
          <p:cNvSpPr txBox="true"/>
          <p:nvPr/>
        </p:nvSpPr>
        <p:spPr>
          <a:xfrm rot="0">
            <a:off x="1028700" y="2252836"/>
            <a:ext cx="3889991" cy="521197"/>
          </a:xfrm>
          <a:prstGeom prst="rect">
            <a:avLst/>
          </a:prstGeom>
        </p:spPr>
        <p:txBody>
          <a:bodyPr anchor="t" rtlCol="false" tIns="0" lIns="0" bIns="0" rIns="0">
            <a:spAutoFit/>
          </a:bodyPr>
          <a:lstStyle/>
          <a:p>
            <a:pPr algn="ctr">
              <a:lnSpc>
                <a:spcPts val="4347"/>
              </a:lnSpc>
              <a:spcBef>
                <a:spcPct val="0"/>
              </a:spcBef>
            </a:pPr>
            <a:r>
              <a:rPr lang="en-US" sz="3105" u="sng">
                <a:solidFill>
                  <a:srgbClr val="034093"/>
                </a:solidFill>
                <a:latin typeface="Children One"/>
                <a:ea typeface="Children One"/>
                <a:cs typeface="Children One"/>
                <a:sym typeface="Children One"/>
              </a:rPr>
              <a:t>Merit-Based Selection</a:t>
            </a:r>
            <a:r>
              <a:rPr lang="en-US" sz="3105">
                <a:solidFill>
                  <a:srgbClr val="034093"/>
                </a:solidFill>
                <a:latin typeface="Children One"/>
                <a:ea typeface="Children One"/>
                <a:cs typeface="Children One"/>
                <a:sym typeface="Children One"/>
              </a:rPr>
              <a:t> :</a:t>
            </a:r>
          </a:p>
        </p:txBody>
      </p:sp>
      <p:sp>
        <p:nvSpPr>
          <p:cNvPr name="TextBox 15" id="15"/>
          <p:cNvSpPr txBox="true"/>
          <p:nvPr/>
        </p:nvSpPr>
        <p:spPr>
          <a:xfrm rot="0">
            <a:off x="1028700" y="5892607"/>
            <a:ext cx="6664523" cy="530606"/>
          </a:xfrm>
          <a:prstGeom prst="rect">
            <a:avLst/>
          </a:prstGeom>
        </p:spPr>
        <p:txBody>
          <a:bodyPr anchor="t" rtlCol="false" tIns="0" lIns="0" bIns="0" rIns="0">
            <a:spAutoFit/>
          </a:bodyPr>
          <a:lstStyle/>
          <a:p>
            <a:pPr algn="ctr">
              <a:lnSpc>
                <a:spcPts val="4354"/>
              </a:lnSpc>
              <a:spcBef>
                <a:spcPct val="0"/>
              </a:spcBef>
            </a:pPr>
            <a:r>
              <a:rPr lang="en-US" sz="3110" u="sng">
                <a:solidFill>
                  <a:srgbClr val="034093"/>
                </a:solidFill>
                <a:latin typeface="Children One"/>
                <a:ea typeface="Children One"/>
                <a:cs typeface="Children One"/>
                <a:sym typeface="Children One"/>
              </a:rPr>
              <a:t>Zero Tolerance for Academic Misconduct</a:t>
            </a:r>
            <a:r>
              <a:rPr lang="en-US" sz="3110">
                <a:solidFill>
                  <a:srgbClr val="034093"/>
                </a:solidFill>
                <a:latin typeface="Children One"/>
                <a:ea typeface="Children One"/>
                <a:cs typeface="Children One"/>
                <a:sym typeface="Children One"/>
              </a:rPr>
              <a:t> :</a:t>
            </a:r>
          </a:p>
        </p:txBody>
      </p:sp>
      <p:sp>
        <p:nvSpPr>
          <p:cNvPr name="TextBox 16" id="16"/>
          <p:cNvSpPr txBox="true"/>
          <p:nvPr/>
        </p:nvSpPr>
        <p:spPr>
          <a:xfrm rot="0">
            <a:off x="8892841" y="7648653"/>
            <a:ext cx="6827166" cy="530606"/>
          </a:xfrm>
          <a:prstGeom prst="rect">
            <a:avLst/>
          </a:prstGeom>
        </p:spPr>
        <p:txBody>
          <a:bodyPr anchor="t" rtlCol="false" tIns="0" lIns="0" bIns="0" rIns="0">
            <a:spAutoFit/>
          </a:bodyPr>
          <a:lstStyle/>
          <a:p>
            <a:pPr algn="ctr">
              <a:lnSpc>
                <a:spcPts val="4354"/>
              </a:lnSpc>
              <a:spcBef>
                <a:spcPct val="0"/>
              </a:spcBef>
            </a:pPr>
            <a:r>
              <a:rPr lang="en-US" sz="3110" u="sng">
                <a:solidFill>
                  <a:srgbClr val="034093"/>
                </a:solidFill>
                <a:latin typeface="Children One"/>
                <a:ea typeface="Children One"/>
                <a:cs typeface="Children One"/>
                <a:sym typeface="Children One"/>
              </a:rPr>
              <a:t>Equal Treatment and Non-Discrimination</a:t>
            </a:r>
            <a:r>
              <a:rPr lang="en-US" sz="3110">
                <a:solidFill>
                  <a:srgbClr val="034093"/>
                </a:solidFill>
                <a:latin typeface="Children One"/>
                <a:ea typeface="Children One"/>
                <a:cs typeface="Children One"/>
                <a:sym typeface="Children One"/>
              </a:rPr>
              <a:t> :</a:t>
            </a:r>
          </a:p>
        </p:txBody>
      </p:sp>
      <p:sp>
        <p:nvSpPr>
          <p:cNvPr name="TextBox 17" id="17"/>
          <p:cNvSpPr txBox="true"/>
          <p:nvPr/>
        </p:nvSpPr>
        <p:spPr>
          <a:xfrm rot="0">
            <a:off x="8581439" y="8274509"/>
            <a:ext cx="9572094" cy="1054100"/>
          </a:xfrm>
          <a:prstGeom prst="rect">
            <a:avLst/>
          </a:prstGeom>
        </p:spPr>
        <p:txBody>
          <a:bodyPr anchor="t" rtlCol="false" tIns="0" lIns="0" bIns="0" rIns="0">
            <a:spAutoFit/>
          </a:bodyPr>
          <a:lstStyle/>
          <a:p>
            <a:pPr algn="just">
              <a:lnSpc>
                <a:spcPts val="2800"/>
              </a:lnSpc>
              <a:spcBef>
                <a:spcPct val="0"/>
              </a:spcBef>
            </a:pPr>
            <a:r>
              <a:rPr lang="en-US" sz="2000">
                <a:solidFill>
                  <a:srgbClr val="034093"/>
                </a:solidFill>
                <a:latin typeface="Comic Relief"/>
                <a:ea typeface="Comic Relief"/>
                <a:cs typeface="Comic Relief"/>
                <a:sym typeface="Comic Relief"/>
              </a:rPr>
              <a:t>Oxford emphasizes creating an inclusive environment where students and staff from diverse backgrounds can thrive. It has implemented policies to prevent discrimination based on race, gender, disability, or socio-economic status.</a:t>
            </a:r>
          </a:p>
        </p:txBody>
      </p:sp>
      <p:sp>
        <p:nvSpPr>
          <p:cNvPr name="TextBox 18" id="18"/>
          <p:cNvSpPr txBox="true"/>
          <p:nvPr/>
        </p:nvSpPr>
        <p:spPr>
          <a:xfrm rot="0">
            <a:off x="1028700" y="8175244"/>
            <a:ext cx="4692901" cy="1083056"/>
          </a:xfrm>
          <a:prstGeom prst="rect">
            <a:avLst/>
          </a:prstGeom>
        </p:spPr>
        <p:txBody>
          <a:bodyPr anchor="t" rtlCol="false" tIns="0" lIns="0" bIns="0" rIns="0">
            <a:spAutoFit/>
          </a:bodyPr>
          <a:lstStyle/>
          <a:p>
            <a:pPr algn="ctr">
              <a:lnSpc>
                <a:spcPts val="4354"/>
              </a:lnSpc>
              <a:spcBef>
                <a:spcPct val="0"/>
              </a:spcBef>
            </a:pPr>
            <a:r>
              <a:rPr lang="en-US" sz="3110" u="sng">
                <a:solidFill>
                  <a:srgbClr val="034093"/>
                </a:solidFill>
                <a:latin typeface="Children One"/>
                <a:ea typeface="Children One"/>
                <a:cs typeface="Children One"/>
                <a:sym typeface="Children One"/>
              </a:rPr>
              <a:t>Transparency in Funding and Financial Reporting</a:t>
            </a:r>
            <a:r>
              <a:rPr lang="en-US" sz="3110">
                <a:solidFill>
                  <a:srgbClr val="034093"/>
                </a:solidFill>
                <a:latin typeface="Children One"/>
                <a:ea typeface="Children One"/>
                <a:cs typeface="Children One"/>
                <a:sym typeface="Children One"/>
              </a:rPr>
              <a:t> : </a:t>
            </a:r>
          </a:p>
        </p:txBody>
      </p:sp>
      <p:sp>
        <p:nvSpPr>
          <p:cNvPr name="TextBox 19" id="19"/>
          <p:cNvSpPr txBox="true"/>
          <p:nvPr/>
        </p:nvSpPr>
        <p:spPr>
          <a:xfrm rot="0">
            <a:off x="631491" y="9466806"/>
            <a:ext cx="8113265" cy="701675"/>
          </a:xfrm>
          <a:prstGeom prst="rect">
            <a:avLst/>
          </a:prstGeom>
        </p:spPr>
        <p:txBody>
          <a:bodyPr anchor="t" rtlCol="false" tIns="0" lIns="0" bIns="0" rIns="0">
            <a:spAutoFit/>
          </a:bodyPr>
          <a:lstStyle/>
          <a:p>
            <a:pPr algn="just">
              <a:lnSpc>
                <a:spcPts val="2800"/>
              </a:lnSpc>
              <a:spcBef>
                <a:spcPct val="0"/>
              </a:spcBef>
            </a:pPr>
            <a:r>
              <a:rPr lang="en-US" sz="2000">
                <a:solidFill>
                  <a:srgbClr val="034093"/>
                </a:solidFill>
                <a:latin typeface="Comic Relief"/>
                <a:ea typeface="Comic Relief"/>
                <a:cs typeface="Comic Relief"/>
                <a:sym typeface="Comic Relief"/>
              </a:rPr>
              <a:t>Oxford ensures transparency in its financial operations, publishing detailed reports on its expenditures, revenue, and donations.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2796" y="28956"/>
            <a:ext cx="4236602" cy="4114800"/>
          </a:xfrm>
          <a:custGeom>
            <a:avLst/>
            <a:gdLst/>
            <a:ahLst/>
            <a:cxnLst/>
            <a:rect r="r" b="b" t="t" l="l"/>
            <a:pathLst>
              <a:path h="4114800" w="4236602">
                <a:moveTo>
                  <a:pt x="0" y="0"/>
                </a:moveTo>
                <a:lnTo>
                  <a:pt x="4236602" y="0"/>
                </a:lnTo>
                <a:lnTo>
                  <a:pt x="42366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49730" y="6277476"/>
            <a:ext cx="4437529" cy="4114800"/>
          </a:xfrm>
          <a:custGeom>
            <a:avLst/>
            <a:gdLst/>
            <a:ahLst/>
            <a:cxnLst/>
            <a:rect r="r" b="b" t="t" l="l"/>
            <a:pathLst>
              <a:path h="4114800" w="4437529">
                <a:moveTo>
                  <a:pt x="0" y="0"/>
                </a:moveTo>
                <a:lnTo>
                  <a:pt x="4437530" y="0"/>
                </a:lnTo>
                <a:lnTo>
                  <a:pt x="443753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967499" y="28956"/>
            <a:ext cx="4320501" cy="3273107"/>
          </a:xfrm>
          <a:custGeom>
            <a:avLst/>
            <a:gdLst/>
            <a:ahLst/>
            <a:cxnLst/>
            <a:rect r="r" b="b" t="t" l="l"/>
            <a:pathLst>
              <a:path h="3273107" w="4320501">
                <a:moveTo>
                  <a:pt x="0" y="0"/>
                </a:moveTo>
                <a:lnTo>
                  <a:pt x="4320501" y="0"/>
                </a:lnTo>
                <a:lnTo>
                  <a:pt x="4320501" y="3273107"/>
                </a:lnTo>
                <a:lnTo>
                  <a:pt x="0" y="32731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7681539" y="3621738"/>
            <a:ext cx="8122942" cy="1741284"/>
          </a:xfrm>
          <a:prstGeom prst="rect">
            <a:avLst/>
          </a:prstGeom>
        </p:spPr>
        <p:txBody>
          <a:bodyPr anchor="t" rtlCol="false" tIns="0" lIns="0" bIns="0" rIns="0">
            <a:spAutoFit/>
          </a:bodyPr>
          <a:lstStyle/>
          <a:p>
            <a:pPr algn="l" marL="0" indent="0" lvl="0">
              <a:lnSpc>
                <a:spcPts val="6668"/>
              </a:lnSpc>
              <a:spcBef>
                <a:spcPct val="0"/>
              </a:spcBef>
            </a:pPr>
            <a:r>
              <a:rPr lang="en-US" sz="7169">
                <a:solidFill>
                  <a:srgbClr val="034093"/>
                </a:solidFill>
                <a:latin typeface="Children One"/>
                <a:ea typeface="Children One"/>
                <a:cs typeface="Children One"/>
                <a:sym typeface="Children One"/>
              </a:rPr>
              <a:t>What is corporate social responsibility ?</a:t>
            </a:r>
          </a:p>
        </p:txBody>
      </p:sp>
      <p:sp>
        <p:nvSpPr>
          <p:cNvPr name="TextBox 7" id="7"/>
          <p:cNvSpPr txBox="true"/>
          <p:nvPr/>
        </p:nvSpPr>
        <p:spPr>
          <a:xfrm rot="0">
            <a:off x="7662489" y="5816896"/>
            <a:ext cx="9155447" cy="2165350"/>
          </a:xfrm>
          <a:prstGeom prst="rect">
            <a:avLst/>
          </a:prstGeom>
        </p:spPr>
        <p:txBody>
          <a:bodyPr anchor="t" rtlCol="false" tIns="0" lIns="0" bIns="0" rIns="0">
            <a:spAutoFit/>
          </a:bodyPr>
          <a:lstStyle/>
          <a:p>
            <a:pPr algn="just">
              <a:lnSpc>
                <a:spcPts val="3499"/>
              </a:lnSpc>
              <a:spcBef>
                <a:spcPct val="0"/>
              </a:spcBef>
            </a:pPr>
            <a:r>
              <a:rPr lang="en-US" sz="2499">
                <a:solidFill>
                  <a:srgbClr val="034093"/>
                </a:solidFill>
                <a:latin typeface="Comic Relief"/>
                <a:ea typeface="Comic Relief"/>
                <a:cs typeface="Comic Relief"/>
                <a:sym typeface="Comic Relief"/>
              </a:rPr>
              <a:t>CSR in the education sector refers to the initiatives taken by educational institutions to contribute positively to society. This involves addressing the needs of underserved communities, fostering inclusive education, and supporting sustainable development.</a:t>
            </a:r>
          </a:p>
        </p:txBody>
      </p:sp>
      <p:sp>
        <p:nvSpPr>
          <p:cNvPr name="Freeform 8" id="8"/>
          <p:cNvSpPr/>
          <p:nvPr/>
        </p:nvSpPr>
        <p:spPr>
          <a:xfrm flipH="false" flipV="false" rot="0">
            <a:off x="7302658" y="8477546"/>
            <a:ext cx="9875110" cy="1082147"/>
          </a:xfrm>
          <a:custGeom>
            <a:avLst/>
            <a:gdLst/>
            <a:ahLst/>
            <a:cxnLst/>
            <a:rect r="r" b="b" t="t" l="l"/>
            <a:pathLst>
              <a:path h="1082147" w="9875110">
                <a:moveTo>
                  <a:pt x="0" y="0"/>
                </a:moveTo>
                <a:lnTo>
                  <a:pt x="9875110" y="0"/>
                </a:lnTo>
                <a:lnTo>
                  <a:pt x="9875110" y="1082148"/>
                </a:lnTo>
                <a:lnTo>
                  <a:pt x="0" y="10821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1001652">
            <a:off x="976125" y="518672"/>
            <a:ext cx="2166662" cy="2483281"/>
          </a:xfrm>
          <a:custGeom>
            <a:avLst/>
            <a:gdLst/>
            <a:ahLst/>
            <a:cxnLst/>
            <a:rect r="r" b="b" t="t" l="l"/>
            <a:pathLst>
              <a:path h="2483281" w="2166662">
                <a:moveTo>
                  <a:pt x="2166662" y="0"/>
                </a:moveTo>
                <a:lnTo>
                  <a:pt x="0" y="0"/>
                </a:lnTo>
                <a:lnTo>
                  <a:pt x="0" y="2483281"/>
                </a:lnTo>
                <a:lnTo>
                  <a:pt x="2166662" y="2483281"/>
                </a:lnTo>
                <a:lnTo>
                  <a:pt x="216666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5107" y="3686238"/>
            <a:ext cx="546711" cy="667739"/>
          </a:xfrm>
          <a:custGeom>
            <a:avLst/>
            <a:gdLst/>
            <a:ahLst/>
            <a:cxnLst/>
            <a:rect r="r" b="b" t="t" l="l"/>
            <a:pathLst>
              <a:path h="667739" w="546711">
                <a:moveTo>
                  <a:pt x="0" y="0"/>
                </a:moveTo>
                <a:lnTo>
                  <a:pt x="546712" y="0"/>
                </a:lnTo>
                <a:lnTo>
                  <a:pt x="546712" y="667739"/>
                </a:lnTo>
                <a:lnTo>
                  <a:pt x="0" y="6677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473702" y="4408199"/>
            <a:ext cx="8957816" cy="1758950"/>
          </a:xfrm>
          <a:prstGeom prst="rect">
            <a:avLst/>
          </a:prstGeom>
        </p:spPr>
        <p:txBody>
          <a:bodyPr anchor="t" rtlCol="false" tIns="0" lIns="0" bIns="0" rIns="0">
            <a:spAutoFit/>
          </a:bodyPr>
          <a:lstStyle/>
          <a:p>
            <a:pPr algn="just">
              <a:lnSpc>
                <a:spcPts val="2800"/>
              </a:lnSpc>
              <a:spcBef>
                <a:spcPct val="0"/>
              </a:spcBef>
            </a:pPr>
            <a:r>
              <a:rPr lang="en-US" sz="2000">
                <a:solidFill>
                  <a:srgbClr val="034093"/>
                </a:solidFill>
                <a:latin typeface="Comic Relief"/>
                <a:ea typeface="Comic Relief"/>
                <a:cs typeface="Comic Relief"/>
                <a:sym typeface="Comic Relief"/>
              </a:rPr>
              <a:t>Oxford’s research often addresses pressing social issues, such as poverty, climate change, global health, and education. For example, Oxford's Global Health Initiative aims to address health disparities worldwide by conducting research on infectious diseases, maternal health, and healthcare delivery in low-income countries.</a:t>
            </a:r>
          </a:p>
        </p:txBody>
      </p:sp>
      <p:sp>
        <p:nvSpPr>
          <p:cNvPr name="Freeform 6" id="6"/>
          <p:cNvSpPr/>
          <p:nvPr/>
        </p:nvSpPr>
        <p:spPr>
          <a:xfrm flipH="false" flipV="false" rot="0">
            <a:off x="8264191" y="6125049"/>
            <a:ext cx="546711" cy="667739"/>
          </a:xfrm>
          <a:custGeom>
            <a:avLst/>
            <a:gdLst/>
            <a:ahLst/>
            <a:cxnLst/>
            <a:rect r="r" b="b" t="t" l="l"/>
            <a:pathLst>
              <a:path h="667739" w="546711">
                <a:moveTo>
                  <a:pt x="0" y="0"/>
                </a:moveTo>
                <a:lnTo>
                  <a:pt x="546711" y="0"/>
                </a:lnTo>
                <a:lnTo>
                  <a:pt x="546711" y="667739"/>
                </a:lnTo>
                <a:lnTo>
                  <a:pt x="0" y="6677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65107" y="7476174"/>
            <a:ext cx="546711" cy="667739"/>
          </a:xfrm>
          <a:custGeom>
            <a:avLst/>
            <a:gdLst/>
            <a:ahLst/>
            <a:cxnLst/>
            <a:rect r="r" b="b" t="t" l="l"/>
            <a:pathLst>
              <a:path h="667739" w="546711">
                <a:moveTo>
                  <a:pt x="0" y="0"/>
                </a:moveTo>
                <a:lnTo>
                  <a:pt x="546712" y="0"/>
                </a:lnTo>
                <a:lnTo>
                  <a:pt x="546712" y="667739"/>
                </a:lnTo>
                <a:lnTo>
                  <a:pt x="0" y="6677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209447" y="1428750"/>
            <a:ext cx="4280676" cy="4114800"/>
          </a:xfrm>
          <a:custGeom>
            <a:avLst/>
            <a:gdLst/>
            <a:ahLst/>
            <a:cxnLst/>
            <a:rect r="r" b="b" t="t" l="l"/>
            <a:pathLst>
              <a:path h="4114800" w="4280676">
                <a:moveTo>
                  <a:pt x="0" y="0"/>
                </a:moveTo>
                <a:lnTo>
                  <a:pt x="4280676" y="0"/>
                </a:lnTo>
                <a:lnTo>
                  <a:pt x="428067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697442" y="219075"/>
            <a:ext cx="13133497" cy="3041746"/>
          </a:xfrm>
          <a:prstGeom prst="rect">
            <a:avLst/>
          </a:prstGeom>
        </p:spPr>
        <p:txBody>
          <a:bodyPr anchor="t" rtlCol="false" tIns="0" lIns="0" bIns="0" rIns="0">
            <a:spAutoFit/>
          </a:bodyPr>
          <a:lstStyle/>
          <a:p>
            <a:pPr algn="ctr" marL="0" indent="0" lvl="0">
              <a:lnSpc>
                <a:spcPts val="7838"/>
              </a:lnSpc>
              <a:spcBef>
                <a:spcPct val="0"/>
              </a:spcBef>
            </a:pPr>
            <a:r>
              <a:rPr lang="en-US" sz="8428">
                <a:solidFill>
                  <a:srgbClr val="034093"/>
                </a:solidFill>
                <a:latin typeface="Children One"/>
                <a:ea typeface="Children One"/>
                <a:cs typeface="Children One"/>
                <a:sym typeface="Children One"/>
              </a:rPr>
              <a:t>corporate  social responsibility  at  the university of oxford :</a:t>
            </a:r>
          </a:p>
        </p:txBody>
      </p:sp>
      <p:sp>
        <p:nvSpPr>
          <p:cNvPr name="TextBox 10" id="10"/>
          <p:cNvSpPr txBox="true"/>
          <p:nvPr/>
        </p:nvSpPr>
        <p:spPr>
          <a:xfrm rot="0">
            <a:off x="1473702" y="3832780"/>
            <a:ext cx="4747241" cy="521197"/>
          </a:xfrm>
          <a:prstGeom prst="rect">
            <a:avLst/>
          </a:prstGeom>
        </p:spPr>
        <p:txBody>
          <a:bodyPr anchor="t" rtlCol="false" tIns="0" lIns="0" bIns="0" rIns="0">
            <a:spAutoFit/>
          </a:bodyPr>
          <a:lstStyle/>
          <a:p>
            <a:pPr algn="ctr">
              <a:lnSpc>
                <a:spcPts val="4347"/>
              </a:lnSpc>
              <a:spcBef>
                <a:spcPct val="0"/>
              </a:spcBef>
            </a:pPr>
            <a:r>
              <a:rPr lang="en-US" sz="3105" u="sng">
                <a:solidFill>
                  <a:srgbClr val="034093"/>
                </a:solidFill>
                <a:latin typeface="Children One"/>
                <a:ea typeface="Children One"/>
                <a:cs typeface="Children One"/>
                <a:sym typeface="Children One"/>
              </a:rPr>
              <a:t>Research for Social Impact:</a:t>
            </a:r>
          </a:p>
        </p:txBody>
      </p:sp>
      <p:sp>
        <p:nvSpPr>
          <p:cNvPr name="TextBox 11" id="11"/>
          <p:cNvSpPr txBox="true"/>
          <p:nvPr/>
        </p:nvSpPr>
        <p:spPr>
          <a:xfrm rot="0">
            <a:off x="9144000" y="6906756"/>
            <a:ext cx="8957816" cy="1758950"/>
          </a:xfrm>
          <a:prstGeom prst="rect">
            <a:avLst/>
          </a:prstGeom>
        </p:spPr>
        <p:txBody>
          <a:bodyPr anchor="t" rtlCol="false" tIns="0" lIns="0" bIns="0" rIns="0">
            <a:spAutoFit/>
          </a:bodyPr>
          <a:lstStyle/>
          <a:p>
            <a:pPr algn="just">
              <a:lnSpc>
                <a:spcPts val="2800"/>
              </a:lnSpc>
              <a:spcBef>
                <a:spcPct val="0"/>
              </a:spcBef>
            </a:pPr>
            <a:r>
              <a:rPr lang="en-US" sz="2000">
                <a:solidFill>
                  <a:srgbClr val="034093"/>
                </a:solidFill>
                <a:latin typeface="Comic Relief"/>
                <a:ea typeface="Comic Relief"/>
                <a:cs typeface="Comic Relief"/>
                <a:sym typeface="Comic Relief"/>
              </a:rPr>
              <a:t>Oxford has committed to becoming a more sustainable university. It has integrated sustainability into its curriculum, reduced its carbon footprint, and implemented practices such as energy-efficient buildings and waste reduction programs. The university has set ambitious targets to reduce greenhouse gas emissions and adopt renewable energy sources.</a:t>
            </a:r>
          </a:p>
        </p:txBody>
      </p:sp>
      <p:sp>
        <p:nvSpPr>
          <p:cNvPr name="TextBox 12" id="12"/>
          <p:cNvSpPr txBox="true"/>
          <p:nvPr/>
        </p:nvSpPr>
        <p:spPr>
          <a:xfrm rot="0">
            <a:off x="9144000" y="6401769"/>
            <a:ext cx="8522149" cy="521197"/>
          </a:xfrm>
          <a:prstGeom prst="rect">
            <a:avLst/>
          </a:prstGeom>
        </p:spPr>
        <p:txBody>
          <a:bodyPr anchor="t" rtlCol="false" tIns="0" lIns="0" bIns="0" rIns="0">
            <a:spAutoFit/>
          </a:bodyPr>
          <a:lstStyle/>
          <a:p>
            <a:pPr algn="ctr">
              <a:lnSpc>
                <a:spcPts val="4347"/>
              </a:lnSpc>
              <a:spcBef>
                <a:spcPct val="0"/>
              </a:spcBef>
            </a:pPr>
            <a:r>
              <a:rPr lang="en-US" sz="3105" u="sng">
                <a:solidFill>
                  <a:srgbClr val="034093"/>
                </a:solidFill>
                <a:latin typeface="Children One"/>
                <a:ea typeface="Children One"/>
                <a:cs typeface="Children One"/>
                <a:sym typeface="Children One"/>
              </a:rPr>
              <a:t>Sustainability and Environmental Responsibility:</a:t>
            </a:r>
          </a:p>
        </p:txBody>
      </p:sp>
      <p:sp>
        <p:nvSpPr>
          <p:cNvPr name="TextBox 13" id="13"/>
          <p:cNvSpPr txBox="true"/>
          <p:nvPr/>
        </p:nvSpPr>
        <p:spPr>
          <a:xfrm rot="0">
            <a:off x="1473702" y="7520870"/>
            <a:ext cx="4747241" cy="521197"/>
          </a:xfrm>
          <a:prstGeom prst="rect">
            <a:avLst/>
          </a:prstGeom>
        </p:spPr>
        <p:txBody>
          <a:bodyPr anchor="t" rtlCol="false" tIns="0" lIns="0" bIns="0" rIns="0">
            <a:spAutoFit/>
          </a:bodyPr>
          <a:lstStyle/>
          <a:p>
            <a:pPr algn="ctr">
              <a:lnSpc>
                <a:spcPts val="4347"/>
              </a:lnSpc>
              <a:spcBef>
                <a:spcPct val="0"/>
              </a:spcBef>
            </a:pPr>
            <a:r>
              <a:rPr lang="en-US" sz="3105" u="sng">
                <a:solidFill>
                  <a:srgbClr val="034093"/>
                </a:solidFill>
                <a:latin typeface="Children One"/>
                <a:ea typeface="Children One"/>
                <a:cs typeface="Children One"/>
                <a:sym typeface="Children One"/>
              </a:rPr>
              <a:t>Social Innovation Programs:</a:t>
            </a:r>
          </a:p>
        </p:txBody>
      </p:sp>
      <p:sp>
        <p:nvSpPr>
          <p:cNvPr name="TextBox 14" id="14"/>
          <p:cNvSpPr txBox="true"/>
          <p:nvPr/>
        </p:nvSpPr>
        <p:spPr>
          <a:xfrm rot="0">
            <a:off x="1473702" y="8105813"/>
            <a:ext cx="6607359" cy="2104324"/>
          </a:xfrm>
          <a:prstGeom prst="rect">
            <a:avLst/>
          </a:prstGeom>
        </p:spPr>
        <p:txBody>
          <a:bodyPr anchor="t" rtlCol="false" tIns="0" lIns="0" bIns="0" rIns="0">
            <a:spAutoFit/>
          </a:bodyPr>
          <a:lstStyle/>
          <a:p>
            <a:pPr algn="just">
              <a:lnSpc>
                <a:spcPts val="2803"/>
              </a:lnSpc>
              <a:spcBef>
                <a:spcPct val="0"/>
              </a:spcBef>
            </a:pPr>
            <a:r>
              <a:rPr lang="en-US" sz="2002">
                <a:solidFill>
                  <a:srgbClr val="034093"/>
                </a:solidFill>
                <a:latin typeface="Comic Relief"/>
                <a:ea typeface="Comic Relief"/>
                <a:cs typeface="Comic Relief"/>
                <a:sym typeface="Comic Relief"/>
              </a:rPr>
              <a:t>Oxford University has established programs to support social enterprises and non-profit organizations. Through Oxford Social Impact, students, faculty, and alumni are encouraged to engage in projects that address social, environmental, and economic challenges globally.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5519295" y="6765406"/>
            <a:ext cx="7249409" cy="794414"/>
          </a:xfrm>
          <a:custGeom>
            <a:avLst/>
            <a:gdLst/>
            <a:ahLst/>
            <a:cxnLst/>
            <a:rect r="r" b="b" t="t" l="l"/>
            <a:pathLst>
              <a:path h="794414" w="7249409">
                <a:moveTo>
                  <a:pt x="0" y="0"/>
                </a:moveTo>
                <a:lnTo>
                  <a:pt x="7249410" y="0"/>
                </a:lnTo>
                <a:lnTo>
                  <a:pt x="7249410" y="794415"/>
                </a:lnTo>
                <a:lnTo>
                  <a:pt x="0" y="7944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66831" y="6219215"/>
            <a:ext cx="4001643" cy="4114800"/>
          </a:xfrm>
          <a:custGeom>
            <a:avLst/>
            <a:gdLst/>
            <a:ahLst/>
            <a:cxnLst/>
            <a:rect r="r" b="b" t="t" l="l"/>
            <a:pathLst>
              <a:path h="4114800" w="4001643">
                <a:moveTo>
                  <a:pt x="0" y="0"/>
                </a:moveTo>
                <a:lnTo>
                  <a:pt x="4001643" y="0"/>
                </a:lnTo>
                <a:lnTo>
                  <a:pt x="400164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5345584"/>
            <a:ext cx="6041638" cy="5120288"/>
          </a:xfrm>
          <a:custGeom>
            <a:avLst/>
            <a:gdLst/>
            <a:ahLst/>
            <a:cxnLst/>
            <a:rect r="r" b="b" t="t" l="l"/>
            <a:pathLst>
              <a:path h="5120288" w="6041638">
                <a:moveTo>
                  <a:pt x="0" y="0"/>
                </a:moveTo>
                <a:lnTo>
                  <a:pt x="6041638" y="0"/>
                </a:lnTo>
                <a:lnTo>
                  <a:pt x="6041638" y="5120289"/>
                </a:lnTo>
                <a:lnTo>
                  <a:pt x="0" y="5120289"/>
                </a:lnTo>
                <a:lnTo>
                  <a:pt x="0" y="0"/>
                </a:lnTo>
                <a:close/>
              </a:path>
            </a:pathLst>
          </a:custGeom>
          <a:blipFill>
            <a:blip r:embed="rId7"/>
            <a:stretch>
              <a:fillRect l="0" t="0" r="0" b="0"/>
            </a:stretch>
          </a:blipFill>
        </p:spPr>
      </p:sp>
      <p:sp>
        <p:nvSpPr>
          <p:cNvPr name="Freeform 6" id="6"/>
          <p:cNvSpPr/>
          <p:nvPr/>
        </p:nvSpPr>
        <p:spPr>
          <a:xfrm flipH="false" flipV="false" rot="0">
            <a:off x="14466831" y="59026"/>
            <a:ext cx="3816477" cy="4114800"/>
          </a:xfrm>
          <a:custGeom>
            <a:avLst/>
            <a:gdLst/>
            <a:ahLst/>
            <a:cxnLst/>
            <a:rect r="r" b="b" t="t" l="l"/>
            <a:pathLst>
              <a:path h="4114800" w="3816477">
                <a:moveTo>
                  <a:pt x="0" y="0"/>
                </a:moveTo>
                <a:lnTo>
                  <a:pt x="3816477" y="0"/>
                </a:lnTo>
                <a:lnTo>
                  <a:pt x="381647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0" y="0"/>
            <a:ext cx="3020819" cy="3005715"/>
          </a:xfrm>
          <a:custGeom>
            <a:avLst/>
            <a:gdLst/>
            <a:ahLst/>
            <a:cxnLst/>
            <a:rect r="r" b="b" t="t" l="l"/>
            <a:pathLst>
              <a:path h="3005715" w="3020819">
                <a:moveTo>
                  <a:pt x="0" y="0"/>
                </a:moveTo>
                <a:lnTo>
                  <a:pt x="3020819" y="0"/>
                </a:lnTo>
                <a:lnTo>
                  <a:pt x="3020819" y="3005715"/>
                </a:lnTo>
                <a:lnTo>
                  <a:pt x="0" y="30057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888614" y="1594342"/>
            <a:ext cx="9596811" cy="2579484"/>
          </a:xfrm>
          <a:prstGeom prst="rect">
            <a:avLst/>
          </a:prstGeom>
        </p:spPr>
        <p:txBody>
          <a:bodyPr anchor="t" rtlCol="false" tIns="0" lIns="0" bIns="0" rIns="0">
            <a:spAutoFit/>
          </a:bodyPr>
          <a:lstStyle/>
          <a:p>
            <a:pPr algn="ctr">
              <a:lnSpc>
                <a:spcPts val="6668"/>
              </a:lnSpc>
            </a:pPr>
            <a:r>
              <a:rPr lang="en-US" sz="7169">
                <a:solidFill>
                  <a:srgbClr val="034093"/>
                </a:solidFill>
                <a:latin typeface="Children One"/>
                <a:ea typeface="Children One"/>
                <a:cs typeface="Children One"/>
                <a:sym typeface="Children One"/>
              </a:rPr>
              <a:t>What is corporate governance ?</a:t>
            </a:r>
          </a:p>
          <a:p>
            <a:pPr algn="ctr" marL="0" indent="0" lvl="0">
              <a:lnSpc>
                <a:spcPts val="6668"/>
              </a:lnSpc>
              <a:spcBef>
                <a:spcPct val="0"/>
              </a:spcBef>
            </a:pPr>
          </a:p>
        </p:txBody>
      </p:sp>
      <p:sp>
        <p:nvSpPr>
          <p:cNvPr name="TextBox 9" id="9"/>
          <p:cNvSpPr txBox="true"/>
          <p:nvPr/>
        </p:nvSpPr>
        <p:spPr>
          <a:xfrm rot="0">
            <a:off x="4914701" y="3606222"/>
            <a:ext cx="7697138" cy="2612993"/>
          </a:xfrm>
          <a:prstGeom prst="rect">
            <a:avLst/>
          </a:prstGeom>
        </p:spPr>
        <p:txBody>
          <a:bodyPr anchor="t" rtlCol="false" tIns="0" lIns="0" bIns="0" rIns="0">
            <a:spAutoFit/>
          </a:bodyPr>
          <a:lstStyle/>
          <a:p>
            <a:pPr algn="just">
              <a:lnSpc>
                <a:spcPts val="3501"/>
              </a:lnSpc>
              <a:spcBef>
                <a:spcPct val="0"/>
              </a:spcBef>
            </a:pPr>
            <a:r>
              <a:rPr lang="en-US" sz="2501">
                <a:solidFill>
                  <a:srgbClr val="034093"/>
                </a:solidFill>
                <a:latin typeface="Comic Relief"/>
                <a:ea typeface="Comic Relief"/>
                <a:cs typeface="Comic Relief"/>
                <a:sym typeface="Comic Relief"/>
              </a:rPr>
              <a:t>Corporate governance in education refers to the structures, policies, and practices that govern the management and operation of educational institutions. Good corporate governance ensures accountability, fairness, and transparency in decision-making processes.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302056" y="4788756"/>
            <a:ext cx="8102684" cy="2185003"/>
          </a:xfrm>
          <a:prstGeom prst="rect">
            <a:avLst/>
          </a:prstGeom>
        </p:spPr>
        <p:txBody>
          <a:bodyPr anchor="t" rtlCol="false" tIns="0" lIns="0" bIns="0" rIns="0">
            <a:spAutoFit/>
          </a:bodyPr>
          <a:lstStyle/>
          <a:p>
            <a:pPr algn="just">
              <a:lnSpc>
                <a:spcPts val="2801"/>
              </a:lnSpc>
            </a:pPr>
            <a:r>
              <a:rPr lang="en-US" sz="2001">
                <a:solidFill>
                  <a:srgbClr val="034093"/>
                </a:solidFill>
                <a:latin typeface="Comic Relief"/>
                <a:ea typeface="Comic Relief"/>
                <a:cs typeface="Comic Relief"/>
                <a:sym typeface="Comic Relief"/>
              </a:rPr>
              <a:t>Oxford publishes detailed annual reports that include financial statements, research outputs, and key performance indicators. This ensures that the university remains accountable to its stakeholders, including students, faculty, donors, and the public.</a:t>
            </a:r>
          </a:p>
          <a:p>
            <a:pPr algn="just">
              <a:lnSpc>
                <a:spcPts val="3081"/>
              </a:lnSpc>
            </a:pPr>
          </a:p>
          <a:p>
            <a:pPr algn="just">
              <a:lnSpc>
                <a:spcPts val="3081"/>
              </a:lnSpc>
              <a:spcBef>
                <a:spcPct val="0"/>
              </a:spcBef>
            </a:pPr>
          </a:p>
        </p:txBody>
      </p:sp>
      <p:sp>
        <p:nvSpPr>
          <p:cNvPr name="Freeform 4" id="4"/>
          <p:cNvSpPr/>
          <p:nvPr/>
        </p:nvSpPr>
        <p:spPr>
          <a:xfrm flipH="false" flipV="false" rot="0">
            <a:off x="246647" y="3917803"/>
            <a:ext cx="546711" cy="667739"/>
          </a:xfrm>
          <a:custGeom>
            <a:avLst/>
            <a:gdLst/>
            <a:ahLst/>
            <a:cxnLst/>
            <a:rect r="r" b="b" t="t" l="l"/>
            <a:pathLst>
              <a:path h="667739" w="546711">
                <a:moveTo>
                  <a:pt x="0" y="0"/>
                </a:moveTo>
                <a:lnTo>
                  <a:pt x="546712" y="0"/>
                </a:lnTo>
                <a:lnTo>
                  <a:pt x="546712"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022884" y="6194199"/>
            <a:ext cx="546711" cy="667739"/>
          </a:xfrm>
          <a:custGeom>
            <a:avLst/>
            <a:gdLst/>
            <a:ahLst/>
            <a:cxnLst/>
            <a:rect r="r" b="b" t="t" l="l"/>
            <a:pathLst>
              <a:path h="667739" w="546711">
                <a:moveTo>
                  <a:pt x="0" y="0"/>
                </a:moveTo>
                <a:lnTo>
                  <a:pt x="546711" y="0"/>
                </a:lnTo>
                <a:lnTo>
                  <a:pt x="546711"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46647" y="7293681"/>
            <a:ext cx="546711" cy="667739"/>
          </a:xfrm>
          <a:custGeom>
            <a:avLst/>
            <a:gdLst/>
            <a:ahLst/>
            <a:cxnLst/>
            <a:rect r="r" b="b" t="t" l="l"/>
            <a:pathLst>
              <a:path h="667739" w="546711">
                <a:moveTo>
                  <a:pt x="0" y="0"/>
                </a:moveTo>
                <a:lnTo>
                  <a:pt x="546712" y="0"/>
                </a:lnTo>
                <a:lnTo>
                  <a:pt x="546712" y="667740"/>
                </a:lnTo>
                <a:lnTo>
                  <a:pt x="0" y="6677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6945" y="0"/>
            <a:ext cx="1803511" cy="3593953"/>
          </a:xfrm>
          <a:custGeom>
            <a:avLst/>
            <a:gdLst/>
            <a:ahLst/>
            <a:cxnLst/>
            <a:rect r="r" b="b" t="t" l="l"/>
            <a:pathLst>
              <a:path h="3593953" w="1803511">
                <a:moveTo>
                  <a:pt x="0" y="0"/>
                </a:moveTo>
                <a:lnTo>
                  <a:pt x="1803510" y="0"/>
                </a:lnTo>
                <a:lnTo>
                  <a:pt x="1803510" y="3593953"/>
                </a:lnTo>
                <a:lnTo>
                  <a:pt x="0" y="35939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060609" y="2079399"/>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510281" y="680873"/>
            <a:ext cx="11566982" cy="2051146"/>
          </a:xfrm>
          <a:prstGeom prst="rect">
            <a:avLst/>
          </a:prstGeom>
        </p:spPr>
        <p:txBody>
          <a:bodyPr anchor="t" rtlCol="false" tIns="0" lIns="0" bIns="0" rIns="0">
            <a:spAutoFit/>
          </a:bodyPr>
          <a:lstStyle/>
          <a:p>
            <a:pPr algn="l" marL="0" indent="0" lvl="0">
              <a:lnSpc>
                <a:spcPts val="7838"/>
              </a:lnSpc>
              <a:spcBef>
                <a:spcPct val="0"/>
              </a:spcBef>
            </a:pPr>
            <a:r>
              <a:rPr lang="en-US" sz="8428">
                <a:solidFill>
                  <a:srgbClr val="034093"/>
                </a:solidFill>
                <a:latin typeface="Children One"/>
                <a:ea typeface="Children One"/>
                <a:cs typeface="Children One"/>
                <a:sym typeface="Children One"/>
              </a:rPr>
              <a:t>Corporate governance at university of oxford :</a:t>
            </a:r>
          </a:p>
        </p:txBody>
      </p:sp>
      <p:sp>
        <p:nvSpPr>
          <p:cNvPr name="TextBox 10" id="10"/>
          <p:cNvSpPr txBox="true"/>
          <p:nvPr/>
        </p:nvSpPr>
        <p:spPr>
          <a:xfrm rot="0">
            <a:off x="1302056" y="4092676"/>
            <a:ext cx="6311346" cy="521197"/>
          </a:xfrm>
          <a:prstGeom prst="rect">
            <a:avLst/>
          </a:prstGeom>
        </p:spPr>
        <p:txBody>
          <a:bodyPr anchor="t" rtlCol="false" tIns="0" lIns="0" bIns="0" rIns="0">
            <a:spAutoFit/>
          </a:bodyPr>
          <a:lstStyle/>
          <a:p>
            <a:pPr algn="ctr">
              <a:lnSpc>
                <a:spcPts val="4347"/>
              </a:lnSpc>
              <a:spcBef>
                <a:spcPct val="0"/>
              </a:spcBef>
            </a:pPr>
            <a:r>
              <a:rPr lang="en-US" sz="3105" u="sng">
                <a:solidFill>
                  <a:srgbClr val="034093"/>
                </a:solidFill>
                <a:latin typeface="Children One"/>
                <a:ea typeface="Children One"/>
                <a:cs typeface="Children One"/>
                <a:sym typeface="Children One"/>
              </a:rPr>
              <a:t>Financial Transparency and Reporting :</a:t>
            </a:r>
          </a:p>
        </p:txBody>
      </p:sp>
      <p:sp>
        <p:nvSpPr>
          <p:cNvPr name="TextBox 11" id="11"/>
          <p:cNvSpPr txBox="true"/>
          <p:nvPr/>
        </p:nvSpPr>
        <p:spPr>
          <a:xfrm rot="0">
            <a:off x="10009267" y="6238895"/>
            <a:ext cx="3198175" cy="521197"/>
          </a:xfrm>
          <a:prstGeom prst="rect">
            <a:avLst/>
          </a:prstGeom>
        </p:spPr>
        <p:txBody>
          <a:bodyPr anchor="t" rtlCol="false" tIns="0" lIns="0" bIns="0" rIns="0">
            <a:spAutoFit/>
          </a:bodyPr>
          <a:lstStyle/>
          <a:p>
            <a:pPr algn="ctr">
              <a:lnSpc>
                <a:spcPts val="4347"/>
              </a:lnSpc>
              <a:spcBef>
                <a:spcPct val="0"/>
              </a:spcBef>
            </a:pPr>
            <a:r>
              <a:rPr lang="en-US" sz="3105" u="sng">
                <a:solidFill>
                  <a:srgbClr val="034093"/>
                </a:solidFill>
                <a:latin typeface="Children One"/>
                <a:ea typeface="Children One"/>
                <a:cs typeface="Children One"/>
                <a:sym typeface="Children One"/>
              </a:rPr>
              <a:t>Internal Oversight :</a:t>
            </a:r>
          </a:p>
        </p:txBody>
      </p:sp>
      <p:sp>
        <p:nvSpPr>
          <p:cNvPr name="TextBox 12" id="12"/>
          <p:cNvSpPr txBox="true"/>
          <p:nvPr/>
        </p:nvSpPr>
        <p:spPr>
          <a:xfrm rot="0">
            <a:off x="1302056" y="7440224"/>
            <a:ext cx="6311346" cy="521197"/>
          </a:xfrm>
          <a:prstGeom prst="rect">
            <a:avLst/>
          </a:prstGeom>
        </p:spPr>
        <p:txBody>
          <a:bodyPr anchor="t" rtlCol="false" tIns="0" lIns="0" bIns="0" rIns="0">
            <a:spAutoFit/>
          </a:bodyPr>
          <a:lstStyle/>
          <a:p>
            <a:pPr algn="ctr">
              <a:lnSpc>
                <a:spcPts val="4347"/>
              </a:lnSpc>
              <a:spcBef>
                <a:spcPct val="0"/>
              </a:spcBef>
            </a:pPr>
            <a:r>
              <a:rPr lang="en-US" sz="3105" u="sng">
                <a:solidFill>
                  <a:srgbClr val="034093"/>
                </a:solidFill>
                <a:latin typeface="Children One"/>
                <a:ea typeface="Children One"/>
                <a:cs typeface="Children One"/>
                <a:sym typeface="Children One"/>
              </a:rPr>
              <a:t>Student and Faculty Representation :</a:t>
            </a:r>
          </a:p>
        </p:txBody>
      </p:sp>
      <p:sp>
        <p:nvSpPr>
          <p:cNvPr name="TextBox 13" id="13"/>
          <p:cNvSpPr txBox="true"/>
          <p:nvPr/>
        </p:nvSpPr>
        <p:spPr>
          <a:xfrm rot="0">
            <a:off x="10009267" y="6926134"/>
            <a:ext cx="8102684" cy="1794478"/>
          </a:xfrm>
          <a:prstGeom prst="rect">
            <a:avLst/>
          </a:prstGeom>
        </p:spPr>
        <p:txBody>
          <a:bodyPr anchor="t" rtlCol="false" tIns="0" lIns="0" bIns="0" rIns="0">
            <a:spAutoFit/>
          </a:bodyPr>
          <a:lstStyle/>
          <a:p>
            <a:pPr algn="just">
              <a:lnSpc>
                <a:spcPts val="2801"/>
              </a:lnSpc>
            </a:pPr>
            <a:r>
              <a:rPr lang="en-US" sz="2001">
                <a:solidFill>
                  <a:srgbClr val="034093"/>
                </a:solidFill>
                <a:latin typeface="Comic Relief"/>
                <a:ea typeface="Comic Relief"/>
                <a:cs typeface="Comic Relief"/>
                <a:sym typeface="Comic Relief"/>
              </a:rPr>
              <a:t>Oxford’s Audit and Scrutiny Committee monitors the financial management of the university, ensuring that resources are used effectively and ethically. It also evaluates risks related to governance and compliance with regulations.</a:t>
            </a:r>
          </a:p>
          <a:p>
            <a:pPr algn="just">
              <a:lnSpc>
                <a:spcPts val="3081"/>
              </a:lnSpc>
              <a:spcBef>
                <a:spcPct val="0"/>
              </a:spcBef>
            </a:pPr>
          </a:p>
        </p:txBody>
      </p:sp>
      <p:sp>
        <p:nvSpPr>
          <p:cNvPr name="TextBox 14" id="14"/>
          <p:cNvSpPr txBox="true"/>
          <p:nvPr/>
        </p:nvSpPr>
        <p:spPr>
          <a:xfrm rot="0">
            <a:off x="1466911" y="8132871"/>
            <a:ext cx="8102684" cy="2146903"/>
          </a:xfrm>
          <a:prstGeom prst="rect">
            <a:avLst/>
          </a:prstGeom>
        </p:spPr>
        <p:txBody>
          <a:bodyPr anchor="t" rtlCol="false" tIns="0" lIns="0" bIns="0" rIns="0">
            <a:spAutoFit/>
          </a:bodyPr>
          <a:lstStyle/>
          <a:p>
            <a:pPr algn="just">
              <a:lnSpc>
                <a:spcPts val="2801"/>
              </a:lnSpc>
            </a:pPr>
            <a:r>
              <a:rPr lang="en-US" sz="2001">
                <a:solidFill>
                  <a:srgbClr val="034093"/>
                </a:solidFill>
                <a:latin typeface="Comic Relief"/>
                <a:ea typeface="Comic Relief"/>
                <a:cs typeface="Comic Relief"/>
                <a:sym typeface="Comic Relief"/>
              </a:rPr>
              <a:t>Oxford maintains a governance structure that includes input from students and faculty. The Oxford University Student Union (OUSU) provides a platform for student representation in university decisions, while academic staff participate in key policy and decision-making processes through the Conference of Colleges.</a:t>
            </a:r>
          </a:p>
          <a:p>
            <a:pPr algn="just">
              <a:lnSpc>
                <a:spcPts val="308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899873" y="3785348"/>
            <a:ext cx="546711" cy="667739"/>
          </a:xfrm>
          <a:custGeom>
            <a:avLst/>
            <a:gdLst/>
            <a:ahLst/>
            <a:cxnLst/>
            <a:rect r="r" b="b" t="t" l="l"/>
            <a:pathLst>
              <a:path h="667739" w="546711">
                <a:moveTo>
                  <a:pt x="0" y="0"/>
                </a:moveTo>
                <a:lnTo>
                  <a:pt x="546711" y="0"/>
                </a:lnTo>
                <a:lnTo>
                  <a:pt x="546711"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14953" y="5868638"/>
            <a:ext cx="546711" cy="667739"/>
          </a:xfrm>
          <a:custGeom>
            <a:avLst/>
            <a:gdLst/>
            <a:ahLst/>
            <a:cxnLst/>
            <a:rect r="r" b="b" t="t" l="l"/>
            <a:pathLst>
              <a:path h="667739" w="546711">
                <a:moveTo>
                  <a:pt x="0" y="0"/>
                </a:moveTo>
                <a:lnTo>
                  <a:pt x="546711" y="0"/>
                </a:lnTo>
                <a:lnTo>
                  <a:pt x="546711" y="667739"/>
                </a:lnTo>
                <a:lnTo>
                  <a:pt x="0" y="6677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8857518"/>
            <a:ext cx="546711" cy="667739"/>
          </a:xfrm>
          <a:custGeom>
            <a:avLst/>
            <a:gdLst/>
            <a:ahLst/>
            <a:cxnLst/>
            <a:rect r="r" b="b" t="t" l="l"/>
            <a:pathLst>
              <a:path h="667739" w="546711">
                <a:moveTo>
                  <a:pt x="0" y="0"/>
                </a:moveTo>
                <a:lnTo>
                  <a:pt x="546711" y="0"/>
                </a:lnTo>
                <a:lnTo>
                  <a:pt x="546711" y="667740"/>
                </a:lnTo>
                <a:lnTo>
                  <a:pt x="0" y="6677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604791">
            <a:off x="15250223" y="-140664"/>
            <a:ext cx="2814940" cy="3268436"/>
          </a:xfrm>
          <a:custGeom>
            <a:avLst/>
            <a:gdLst/>
            <a:ahLst/>
            <a:cxnLst/>
            <a:rect r="r" b="b" t="t" l="l"/>
            <a:pathLst>
              <a:path h="3268436" w="2814940">
                <a:moveTo>
                  <a:pt x="0" y="0"/>
                </a:moveTo>
                <a:lnTo>
                  <a:pt x="2814940" y="0"/>
                </a:lnTo>
                <a:lnTo>
                  <a:pt x="2814940" y="3268436"/>
                </a:lnTo>
                <a:lnTo>
                  <a:pt x="0" y="32684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5574849">
            <a:off x="-770153" y="55649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85717" y="5278471"/>
            <a:ext cx="2669128" cy="2255413"/>
          </a:xfrm>
          <a:custGeom>
            <a:avLst/>
            <a:gdLst/>
            <a:ahLst/>
            <a:cxnLst/>
            <a:rect r="r" b="b" t="t" l="l"/>
            <a:pathLst>
              <a:path h="2255413" w="2669128">
                <a:moveTo>
                  <a:pt x="0" y="0"/>
                </a:moveTo>
                <a:lnTo>
                  <a:pt x="2669129" y="0"/>
                </a:lnTo>
                <a:lnTo>
                  <a:pt x="2669129" y="2255413"/>
                </a:lnTo>
                <a:lnTo>
                  <a:pt x="0" y="22554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5353915" y="7533884"/>
            <a:ext cx="2607558" cy="2681293"/>
          </a:xfrm>
          <a:custGeom>
            <a:avLst/>
            <a:gdLst/>
            <a:ahLst/>
            <a:cxnLst/>
            <a:rect r="r" b="b" t="t" l="l"/>
            <a:pathLst>
              <a:path h="2681293" w="2607558">
                <a:moveTo>
                  <a:pt x="0" y="0"/>
                </a:moveTo>
                <a:lnTo>
                  <a:pt x="2607557" y="0"/>
                </a:lnTo>
                <a:lnTo>
                  <a:pt x="2607557" y="2681293"/>
                </a:lnTo>
                <a:lnTo>
                  <a:pt x="0" y="26812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4536178" y="863173"/>
            <a:ext cx="8616981" cy="1060546"/>
          </a:xfrm>
          <a:prstGeom prst="rect">
            <a:avLst/>
          </a:prstGeom>
        </p:spPr>
        <p:txBody>
          <a:bodyPr anchor="t" rtlCol="false" tIns="0" lIns="0" bIns="0" rIns="0">
            <a:spAutoFit/>
          </a:bodyPr>
          <a:lstStyle/>
          <a:p>
            <a:pPr algn="l" marL="0" indent="0" lvl="0">
              <a:lnSpc>
                <a:spcPts val="7838"/>
              </a:lnSpc>
              <a:spcBef>
                <a:spcPct val="0"/>
              </a:spcBef>
            </a:pPr>
            <a:r>
              <a:rPr lang="en-US" sz="8428">
                <a:solidFill>
                  <a:srgbClr val="034093"/>
                </a:solidFill>
                <a:latin typeface="Children One"/>
                <a:ea typeface="Children One"/>
                <a:cs typeface="Children One"/>
                <a:sym typeface="Children One"/>
              </a:rPr>
              <a:t>ISSUES ADDRESSED :</a:t>
            </a:r>
          </a:p>
        </p:txBody>
      </p:sp>
      <p:sp>
        <p:nvSpPr>
          <p:cNvPr name="TextBox 11" id="11"/>
          <p:cNvSpPr txBox="true"/>
          <p:nvPr/>
        </p:nvSpPr>
        <p:spPr>
          <a:xfrm rot="0">
            <a:off x="3446584" y="3085769"/>
            <a:ext cx="10204569" cy="701643"/>
          </a:xfrm>
          <a:prstGeom prst="rect">
            <a:avLst/>
          </a:prstGeom>
        </p:spPr>
        <p:txBody>
          <a:bodyPr anchor="t" rtlCol="false" tIns="0" lIns="0" bIns="0" rIns="0">
            <a:spAutoFit/>
          </a:bodyPr>
          <a:lstStyle/>
          <a:p>
            <a:pPr algn="just" marL="432074" indent="-216037" lvl="1">
              <a:lnSpc>
                <a:spcPts val="2801"/>
              </a:lnSpc>
              <a:spcBef>
                <a:spcPct val="0"/>
              </a:spcBef>
              <a:buAutoNum type="arabicPeriod" startAt="1"/>
            </a:pPr>
            <a:r>
              <a:rPr lang="en-US" sz="2001">
                <a:solidFill>
                  <a:srgbClr val="034093"/>
                </a:solidFill>
                <a:latin typeface="Comic Relief"/>
                <a:ea typeface="Comic Relief"/>
                <a:cs typeface="Comic Relief"/>
                <a:sym typeface="Comic Relief"/>
              </a:rPr>
              <a:t> Oxford has faced criticism in the past regarding the underrepresentation of certain ethnic groups and socio-economic classes. </a:t>
            </a:r>
          </a:p>
        </p:txBody>
      </p:sp>
      <p:sp>
        <p:nvSpPr>
          <p:cNvPr name="TextBox 12" id="12"/>
          <p:cNvSpPr txBox="true"/>
          <p:nvPr/>
        </p:nvSpPr>
        <p:spPr>
          <a:xfrm rot="0">
            <a:off x="8844669" y="5095875"/>
            <a:ext cx="9076608" cy="701643"/>
          </a:xfrm>
          <a:prstGeom prst="rect">
            <a:avLst/>
          </a:prstGeom>
        </p:spPr>
        <p:txBody>
          <a:bodyPr anchor="t" rtlCol="false" tIns="0" lIns="0" bIns="0" rIns="0">
            <a:spAutoFit/>
          </a:bodyPr>
          <a:lstStyle/>
          <a:p>
            <a:pPr algn="just">
              <a:lnSpc>
                <a:spcPts val="2801"/>
              </a:lnSpc>
              <a:spcBef>
                <a:spcPct val="0"/>
              </a:spcBef>
            </a:pPr>
            <a:r>
              <a:rPr lang="en-US" sz="2001">
                <a:solidFill>
                  <a:srgbClr val="034093"/>
                </a:solidFill>
                <a:latin typeface="Comic Relief"/>
                <a:ea typeface="Comic Relief"/>
                <a:cs typeface="Comic Relief"/>
                <a:sym typeface="Comic Relief"/>
              </a:rPr>
              <a:t>2. In recent years, Oxford has received criticism regarding its financial investments in fossil fuels.</a:t>
            </a:r>
          </a:p>
        </p:txBody>
      </p:sp>
      <p:sp>
        <p:nvSpPr>
          <p:cNvPr name="TextBox 13" id="13"/>
          <p:cNvSpPr txBox="true"/>
          <p:nvPr/>
        </p:nvSpPr>
        <p:spPr>
          <a:xfrm rot="0">
            <a:off x="684559" y="7694231"/>
            <a:ext cx="9024946" cy="1054068"/>
          </a:xfrm>
          <a:prstGeom prst="rect">
            <a:avLst/>
          </a:prstGeom>
        </p:spPr>
        <p:txBody>
          <a:bodyPr anchor="t" rtlCol="false" tIns="0" lIns="0" bIns="0" rIns="0">
            <a:spAutoFit/>
          </a:bodyPr>
          <a:lstStyle/>
          <a:p>
            <a:pPr algn="just">
              <a:lnSpc>
                <a:spcPts val="2801"/>
              </a:lnSpc>
              <a:spcBef>
                <a:spcPct val="0"/>
              </a:spcBef>
            </a:pPr>
            <a:r>
              <a:rPr lang="en-US" sz="2001">
                <a:solidFill>
                  <a:srgbClr val="034093"/>
                </a:solidFill>
                <a:latin typeface="Comic Relief"/>
                <a:ea typeface="Comic Relief"/>
                <a:cs typeface="Comic Relief"/>
                <a:sym typeface="Comic Relief"/>
              </a:rPr>
              <a:t>3. Oxford faced challenges with governance transparency when allegations arose regarding how decisions about funding and administrative roles were being made.</a:t>
            </a:r>
          </a:p>
        </p:txBody>
      </p:sp>
      <p:sp>
        <p:nvSpPr>
          <p:cNvPr name="TextBox 14" id="14"/>
          <p:cNvSpPr txBox="true"/>
          <p:nvPr/>
        </p:nvSpPr>
        <p:spPr>
          <a:xfrm rot="0">
            <a:off x="684559" y="8977318"/>
            <a:ext cx="9076608" cy="1054068"/>
          </a:xfrm>
          <a:prstGeom prst="rect">
            <a:avLst/>
          </a:prstGeom>
        </p:spPr>
        <p:txBody>
          <a:bodyPr anchor="t" rtlCol="false" tIns="0" lIns="0" bIns="0" rIns="0">
            <a:spAutoFit/>
          </a:bodyPr>
          <a:lstStyle/>
          <a:p>
            <a:pPr algn="just">
              <a:lnSpc>
                <a:spcPts val="2801"/>
              </a:lnSpc>
              <a:spcBef>
                <a:spcPct val="0"/>
              </a:spcBef>
            </a:pPr>
            <a:r>
              <a:rPr lang="en-US" sz="2001">
                <a:solidFill>
                  <a:srgbClr val="034093"/>
                </a:solidFill>
                <a:latin typeface="Comic Relief"/>
                <a:ea typeface="Comic Relief"/>
                <a:cs typeface="Comic Relief"/>
                <a:sym typeface="Comic Relief"/>
              </a:rPr>
              <a:t>In response, the university introduced reforms that ensured more inclusive decision-making, better communication between the leadership and the university community, and more robust checks on financial management.</a:t>
            </a:r>
          </a:p>
        </p:txBody>
      </p:sp>
      <p:sp>
        <p:nvSpPr>
          <p:cNvPr name="TextBox 15" id="15"/>
          <p:cNvSpPr txBox="true"/>
          <p:nvPr/>
        </p:nvSpPr>
        <p:spPr>
          <a:xfrm rot="0">
            <a:off x="3754846" y="4071592"/>
            <a:ext cx="11362608" cy="701643"/>
          </a:xfrm>
          <a:prstGeom prst="rect">
            <a:avLst/>
          </a:prstGeom>
        </p:spPr>
        <p:txBody>
          <a:bodyPr anchor="t" rtlCol="false" tIns="0" lIns="0" bIns="0" rIns="0">
            <a:spAutoFit/>
          </a:bodyPr>
          <a:lstStyle/>
          <a:p>
            <a:pPr algn="just">
              <a:lnSpc>
                <a:spcPts val="2801"/>
              </a:lnSpc>
              <a:spcBef>
                <a:spcPct val="0"/>
              </a:spcBef>
            </a:pPr>
            <a:r>
              <a:rPr lang="en-US" sz="2001">
                <a:solidFill>
                  <a:srgbClr val="034093"/>
                </a:solidFill>
                <a:latin typeface="Comic Relief"/>
                <a:ea typeface="Comic Relief"/>
                <a:cs typeface="Comic Relief"/>
                <a:sym typeface="Comic Relief"/>
              </a:rPr>
              <a:t>In response, the university has increased outreach efforts, such as partnerships with schools in disadvantaged areas, to promote higher education access to a broader demographic.</a:t>
            </a:r>
          </a:p>
        </p:txBody>
      </p:sp>
      <p:sp>
        <p:nvSpPr>
          <p:cNvPr name="TextBox 16" id="16"/>
          <p:cNvSpPr txBox="true"/>
          <p:nvPr/>
        </p:nvSpPr>
        <p:spPr>
          <a:xfrm rot="0">
            <a:off x="8844669" y="6078188"/>
            <a:ext cx="9274412" cy="1406493"/>
          </a:xfrm>
          <a:prstGeom prst="rect">
            <a:avLst/>
          </a:prstGeom>
        </p:spPr>
        <p:txBody>
          <a:bodyPr anchor="t" rtlCol="false" tIns="0" lIns="0" bIns="0" rIns="0">
            <a:spAutoFit/>
          </a:bodyPr>
          <a:lstStyle/>
          <a:p>
            <a:pPr algn="just">
              <a:lnSpc>
                <a:spcPts val="2801"/>
              </a:lnSpc>
              <a:spcBef>
                <a:spcPct val="0"/>
              </a:spcBef>
            </a:pPr>
            <a:r>
              <a:rPr lang="en-US" sz="2001">
                <a:solidFill>
                  <a:srgbClr val="034093"/>
                </a:solidFill>
                <a:latin typeface="Comic Relief"/>
                <a:ea typeface="Comic Relief"/>
                <a:cs typeface="Comic Relief"/>
                <a:sym typeface="Comic Relief"/>
              </a:rPr>
              <a:t>To address this, the university has gradually divested from fossil fuel-related investments and is exploring sustainable alternatives. Oxford’s Sustainable Investment Fund aims to increase investments in clean energy and other environmentally responsible sectors.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DAGjYXKl9aY</dc:identifier>
  <dcterms:modified xsi:type="dcterms:W3CDTF">2011-08-01T06:04:30Z</dcterms:modified>
  <cp:revision>1</cp:revision>
  <dc:title>Science communIcation</dc:title>
</cp:coreProperties>
</file>